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62" r:id="rId2"/>
    <p:sldId id="263" r:id="rId3"/>
    <p:sldId id="256" r:id="rId4"/>
    <p:sldId id="264" r:id="rId5"/>
    <p:sldId id="265" r:id="rId6"/>
    <p:sldId id="260"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notesViewPr>
    <p:cSldViewPr snapToGrid="0">
      <p:cViewPr varScale="1">
        <p:scale>
          <a:sx n="45" d="100"/>
          <a:sy n="45" d="100"/>
        </p:scale>
        <p:origin x="2760"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C208C8-2C0B-0F6F-415D-D85C4EB4C3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72F65E9-B1DA-1ACB-C011-BE2D58E1E9B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74A11-DC9E-4501-86E3-120F31E36001}" type="datetimeFigureOut">
              <a:rPr lang="en-GB" smtClean="0"/>
              <a:t>07/09/2025</a:t>
            </a:fld>
            <a:endParaRPr lang="en-GB"/>
          </a:p>
        </p:txBody>
      </p:sp>
      <p:sp>
        <p:nvSpPr>
          <p:cNvPr id="4" name="Footer Placeholder 3">
            <a:extLst>
              <a:ext uri="{FF2B5EF4-FFF2-40B4-BE49-F238E27FC236}">
                <a16:creationId xmlns:a16="http://schemas.microsoft.com/office/drawing/2014/main" id="{F9222341-0FDF-9002-3AC9-B6ADF71A37C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CCE6C9A-FC2E-6BF5-8B23-4A516188BE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37D492-EB98-49A7-A4AA-4CA0AA50A9AC}" type="slidenum">
              <a:rPr lang="en-GB" smtClean="0"/>
              <a:t>‹#›</a:t>
            </a:fld>
            <a:endParaRPr lang="en-GB"/>
          </a:p>
        </p:txBody>
      </p:sp>
    </p:spTree>
    <p:extLst>
      <p:ext uri="{BB962C8B-B14F-4D97-AF65-F5344CB8AC3E}">
        <p14:creationId xmlns:p14="http://schemas.microsoft.com/office/powerpoint/2010/main" val="3049745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3F7DEE-9B2C-491E-BF38-A2DCCB914E75}" type="datetimeFigureOut">
              <a:rPr lang="en-GB" smtClean="0"/>
              <a:t>07/09/2025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F5F7FD-DDA6-4C2D-8215-5B3927A80481}" type="slidenum">
              <a:rPr lang="en-GB" smtClean="0"/>
              <a:t>‹#›</a:t>
            </a:fld>
            <a:endParaRPr lang="en-GB"/>
          </a:p>
        </p:txBody>
      </p:sp>
    </p:spTree>
    <p:extLst>
      <p:ext uri="{BB962C8B-B14F-4D97-AF65-F5344CB8AC3E}">
        <p14:creationId xmlns:p14="http://schemas.microsoft.com/office/powerpoint/2010/main" val="1304070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F5F7FD-DDA6-4C2D-8215-5B3927A80481}" type="slidenum">
              <a:rPr lang="en-GB" smtClean="0"/>
              <a:t>3</a:t>
            </a:fld>
            <a:endParaRPr lang="en-GB"/>
          </a:p>
        </p:txBody>
      </p:sp>
    </p:spTree>
    <p:extLst>
      <p:ext uri="{BB962C8B-B14F-4D97-AF65-F5344CB8AC3E}">
        <p14:creationId xmlns:p14="http://schemas.microsoft.com/office/powerpoint/2010/main" val="2310082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D5EB0-80AF-FC3A-4DD9-7EDBA0E360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07CF24-656E-DCD9-F3F4-C6C6691C7C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8710BD-CC68-B234-14D4-A5BD0D95BAD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061F32F-5622-EED9-D515-1CA547E38DBC}"/>
              </a:ext>
            </a:extLst>
          </p:cNvPr>
          <p:cNvSpPr>
            <a:spLocks noGrp="1"/>
          </p:cNvSpPr>
          <p:nvPr>
            <p:ph type="sldNum" sz="quarter" idx="5"/>
          </p:nvPr>
        </p:nvSpPr>
        <p:spPr/>
        <p:txBody>
          <a:bodyPr/>
          <a:lstStyle/>
          <a:p>
            <a:fld id="{5BF5F7FD-DDA6-4C2D-8215-5B3927A80481}" type="slidenum">
              <a:rPr lang="en-GB" smtClean="0"/>
              <a:t>4</a:t>
            </a:fld>
            <a:endParaRPr lang="en-GB"/>
          </a:p>
        </p:txBody>
      </p:sp>
    </p:spTree>
    <p:extLst>
      <p:ext uri="{BB962C8B-B14F-4D97-AF65-F5344CB8AC3E}">
        <p14:creationId xmlns:p14="http://schemas.microsoft.com/office/powerpoint/2010/main" val="159278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5883A5-9150-2F81-79EC-04439234EE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BA2907-A23C-A634-CF8C-1346D5F8E9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CE53F1-7F58-D82C-A477-430E0C17F0C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4158A5E-C354-5D99-8110-2AA11F794EDC}"/>
              </a:ext>
            </a:extLst>
          </p:cNvPr>
          <p:cNvSpPr>
            <a:spLocks noGrp="1"/>
          </p:cNvSpPr>
          <p:nvPr>
            <p:ph type="sldNum" sz="quarter" idx="5"/>
          </p:nvPr>
        </p:nvSpPr>
        <p:spPr/>
        <p:txBody>
          <a:bodyPr/>
          <a:lstStyle/>
          <a:p>
            <a:fld id="{5BF5F7FD-DDA6-4C2D-8215-5B3927A80481}" type="slidenum">
              <a:rPr lang="en-GB" smtClean="0"/>
              <a:t>5</a:t>
            </a:fld>
            <a:endParaRPr lang="en-GB"/>
          </a:p>
        </p:txBody>
      </p:sp>
    </p:spTree>
    <p:extLst>
      <p:ext uri="{BB962C8B-B14F-4D97-AF65-F5344CB8AC3E}">
        <p14:creationId xmlns:p14="http://schemas.microsoft.com/office/powerpoint/2010/main" val="1131003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64CC4-97BC-1844-6F6E-9DA481FF1D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F12DEB8-E04E-47A6-6601-AB3F668ED0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353C917-6FFA-3303-18B4-202031EFAF6D}"/>
              </a:ext>
            </a:extLst>
          </p:cNvPr>
          <p:cNvSpPr>
            <a:spLocks noGrp="1"/>
          </p:cNvSpPr>
          <p:nvPr>
            <p:ph type="dt" sz="half" idx="10"/>
          </p:nvPr>
        </p:nvSpPr>
        <p:spPr/>
        <p:txBody>
          <a:bodyPr/>
          <a:lstStyle/>
          <a:p>
            <a:fld id="{60EDD060-7686-4182-88FC-FC6F0042F315}" type="datetimeFigureOut">
              <a:rPr lang="en-GB" smtClean="0"/>
              <a:t>07/09/2025</a:t>
            </a:fld>
            <a:endParaRPr lang="en-GB"/>
          </a:p>
        </p:txBody>
      </p:sp>
      <p:sp>
        <p:nvSpPr>
          <p:cNvPr id="5" name="Footer Placeholder 4">
            <a:extLst>
              <a:ext uri="{FF2B5EF4-FFF2-40B4-BE49-F238E27FC236}">
                <a16:creationId xmlns:a16="http://schemas.microsoft.com/office/drawing/2014/main" id="{D35C39AB-E353-0D38-243D-0A6E8FBAB8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626859-2B76-1B79-3FB4-3BBD3F0F562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38162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2A498-916F-9D14-F94C-27EA828E7DF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31436CF-DFD0-DD66-2F6F-8D73FF87DD1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7932F0-D98A-7F11-D7FB-FE63D372054B}"/>
              </a:ext>
            </a:extLst>
          </p:cNvPr>
          <p:cNvSpPr>
            <a:spLocks noGrp="1"/>
          </p:cNvSpPr>
          <p:nvPr>
            <p:ph type="dt" sz="half" idx="10"/>
          </p:nvPr>
        </p:nvSpPr>
        <p:spPr/>
        <p:txBody>
          <a:bodyPr/>
          <a:lstStyle/>
          <a:p>
            <a:fld id="{60EDD060-7686-4182-88FC-FC6F0042F315}" type="datetimeFigureOut">
              <a:rPr lang="en-GB" smtClean="0"/>
              <a:t>07/09/2025</a:t>
            </a:fld>
            <a:endParaRPr lang="en-GB"/>
          </a:p>
        </p:txBody>
      </p:sp>
      <p:sp>
        <p:nvSpPr>
          <p:cNvPr id="5" name="Footer Placeholder 4">
            <a:extLst>
              <a:ext uri="{FF2B5EF4-FFF2-40B4-BE49-F238E27FC236}">
                <a16:creationId xmlns:a16="http://schemas.microsoft.com/office/drawing/2014/main" id="{A2A0A7CE-0E2C-8CE3-FDF2-3E65909EAD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664273-CE5D-658A-8DC2-7AE6566D9838}"/>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87853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A8B034-FBC6-7937-5E61-B67DF1549EB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406BD0-CFBF-B5B0-F511-62CCFCF2FF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4CCFF6-B2EF-B1D1-C026-52CCDC8044F3}"/>
              </a:ext>
            </a:extLst>
          </p:cNvPr>
          <p:cNvSpPr>
            <a:spLocks noGrp="1"/>
          </p:cNvSpPr>
          <p:nvPr>
            <p:ph type="dt" sz="half" idx="10"/>
          </p:nvPr>
        </p:nvSpPr>
        <p:spPr/>
        <p:txBody>
          <a:bodyPr/>
          <a:lstStyle/>
          <a:p>
            <a:fld id="{60EDD060-7686-4182-88FC-FC6F0042F315}" type="datetimeFigureOut">
              <a:rPr lang="en-GB" smtClean="0"/>
              <a:t>07/09/2025</a:t>
            </a:fld>
            <a:endParaRPr lang="en-GB"/>
          </a:p>
        </p:txBody>
      </p:sp>
      <p:sp>
        <p:nvSpPr>
          <p:cNvPr id="5" name="Footer Placeholder 4">
            <a:extLst>
              <a:ext uri="{FF2B5EF4-FFF2-40B4-BE49-F238E27FC236}">
                <a16:creationId xmlns:a16="http://schemas.microsoft.com/office/drawing/2014/main" id="{D7D22101-E447-2E15-529D-C202B4B52F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33CE95-6EE4-220D-5B25-15456BE9B9B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231970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F9D77-EFC6-DE42-5DB2-909B8E3131C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123F80-0DCB-DE91-7225-50089908BA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1B1DCF-169A-55D3-CE7B-350CA7D9E7A4}"/>
              </a:ext>
            </a:extLst>
          </p:cNvPr>
          <p:cNvSpPr>
            <a:spLocks noGrp="1"/>
          </p:cNvSpPr>
          <p:nvPr>
            <p:ph type="dt" sz="half" idx="10"/>
          </p:nvPr>
        </p:nvSpPr>
        <p:spPr/>
        <p:txBody>
          <a:bodyPr/>
          <a:lstStyle/>
          <a:p>
            <a:fld id="{60EDD060-7686-4182-88FC-FC6F0042F315}" type="datetimeFigureOut">
              <a:rPr lang="en-GB" smtClean="0"/>
              <a:t>07/09/2025</a:t>
            </a:fld>
            <a:endParaRPr lang="en-GB"/>
          </a:p>
        </p:txBody>
      </p:sp>
      <p:sp>
        <p:nvSpPr>
          <p:cNvPr id="5" name="Footer Placeholder 4">
            <a:extLst>
              <a:ext uri="{FF2B5EF4-FFF2-40B4-BE49-F238E27FC236}">
                <a16:creationId xmlns:a16="http://schemas.microsoft.com/office/drawing/2014/main" id="{9EE0F5C9-E646-14D8-3BF6-CAD7CBDB97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907691-56CE-7D28-E211-4DD3DA1016A1}"/>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383672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9A224-39D1-D03C-5D7E-9F23280B1A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8BA899-7014-BC22-6927-3EF612C9763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219452-3007-EC21-8E8A-080FEC704F13}"/>
              </a:ext>
            </a:extLst>
          </p:cNvPr>
          <p:cNvSpPr>
            <a:spLocks noGrp="1"/>
          </p:cNvSpPr>
          <p:nvPr>
            <p:ph type="dt" sz="half" idx="10"/>
          </p:nvPr>
        </p:nvSpPr>
        <p:spPr/>
        <p:txBody>
          <a:bodyPr/>
          <a:lstStyle/>
          <a:p>
            <a:fld id="{60EDD060-7686-4182-88FC-FC6F0042F315}" type="datetimeFigureOut">
              <a:rPr lang="en-GB" smtClean="0"/>
              <a:t>07/09/2025</a:t>
            </a:fld>
            <a:endParaRPr lang="en-GB"/>
          </a:p>
        </p:txBody>
      </p:sp>
      <p:sp>
        <p:nvSpPr>
          <p:cNvPr id="5" name="Footer Placeholder 4">
            <a:extLst>
              <a:ext uri="{FF2B5EF4-FFF2-40B4-BE49-F238E27FC236}">
                <a16:creationId xmlns:a16="http://schemas.microsoft.com/office/drawing/2014/main" id="{5B09A3FA-D2E5-D275-6727-43F17A1016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E7F817-C02F-5D50-5FF4-27CC717A7F7E}"/>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41489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4F344-903C-AF9F-419D-D51712B4235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C0A75B5-451C-5E93-59EC-24FE5C2539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15540C8-23CC-35F1-A340-255F8FCCC2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7A7BA6F-45DB-2014-923D-3D4810A6DFF0}"/>
              </a:ext>
            </a:extLst>
          </p:cNvPr>
          <p:cNvSpPr>
            <a:spLocks noGrp="1"/>
          </p:cNvSpPr>
          <p:nvPr>
            <p:ph type="dt" sz="half" idx="10"/>
          </p:nvPr>
        </p:nvSpPr>
        <p:spPr/>
        <p:txBody>
          <a:bodyPr/>
          <a:lstStyle/>
          <a:p>
            <a:fld id="{60EDD060-7686-4182-88FC-FC6F0042F315}" type="datetimeFigureOut">
              <a:rPr lang="en-GB" smtClean="0"/>
              <a:t>07/09/2025</a:t>
            </a:fld>
            <a:endParaRPr lang="en-GB"/>
          </a:p>
        </p:txBody>
      </p:sp>
      <p:sp>
        <p:nvSpPr>
          <p:cNvPr id="6" name="Footer Placeholder 5">
            <a:extLst>
              <a:ext uri="{FF2B5EF4-FFF2-40B4-BE49-F238E27FC236}">
                <a16:creationId xmlns:a16="http://schemas.microsoft.com/office/drawing/2014/main" id="{D02F58AE-FB76-31D5-9313-E21E86282CE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9275DF-B1D1-545F-C42B-2690678CC5F4}"/>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238531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DA36A-A2D8-5C08-4A06-5A8EC2A6596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F61B48-DD3D-EFD4-6F3C-1523098A09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4DADE8-4FC2-3A1F-625E-BECC7E317E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4783248-787B-226E-FEB8-F22495C6AF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6290A68-D012-F405-DE28-2953872DCA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D5FED65-C0A2-4A11-F3D0-306D904DFDCA}"/>
              </a:ext>
            </a:extLst>
          </p:cNvPr>
          <p:cNvSpPr>
            <a:spLocks noGrp="1"/>
          </p:cNvSpPr>
          <p:nvPr>
            <p:ph type="dt" sz="half" idx="10"/>
          </p:nvPr>
        </p:nvSpPr>
        <p:spPr/>
        <p:txBody>
          <a:bodyPr/>
          <a:lstStyle/>
          <a:p>
            <a:fld id="{60EDD060-7686-4182-88FC-FC6F0042F315}" type="datetimeFigureOut">
              <a:rPr lang="en-GB" smtClean="0"/>
              <a:t>07/09/2025</a:t>
            </a:fld>
            <a:endParaRPr lang="en-GB"/>
          </a:p>
        </p:txBody>
      </p:sp>
      <p:sp>
        <p:nvSpPr>
          <p:cNvPr id="8" name="Footer Placeholder 7">
            <a:extLst>
              <a:ext uri="{FF2B5EF4-FFF2-40B4-BE49-F238E27FC236}">
                <a16:creationId xmlns:a16="http://schemas.microsoft.com/office/drawing/2014/main" id="{EDE0BD47-D403-3379-D340-53011D83BF5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60EBF01-EB7E-B55C-72D4-60C54E162726}"/>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845894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EAD15-E380-E30D-88AA-8A114E95F89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9DD9D7-907F-9ED3-0F01-132059531AC8}"/>
              </a:ext>
            </a:extLst>
          </p:cNvPr>
          <p:cNvSpPr>
            <a:spLocks noGrp="1"/>
          </p:cNvSpPr>
          <p:nvPr>
            <p:ph type="dt" sz="half" idx="10"/>
          </p:nvPr>
        </p:nvSpPr>
        <p:spPr/>
        <p:txBody>
          <a:bodyPr/>
          <a:lstStyle/>
          <a:p>
            <a:fld id="{60EDD060-7686-4182-88FC-FC6F0042F315}" type="datetimeFigureOut">
              <a:rPr lang="en-GB" smtClean="0"/>
              <a:t>07/09/2025</a:t>
            </a:fld>
            <a:endParaRPr lang="en-GB"/>
          </a:p>
        </p:txBody>
      </p:sp>
      <p:sp>
        <p:nvSpPr>
          <p:cNvPr id="4" name="Footer Placeholder 3">
            <a:extLst>
              <a:ext uri="{FF2B5EF4-FFF2-40B4-BE49-F238E27FC236}">
                <a16:creationId xmlns:a16="http://schemas.microsoft.com/office/drawing/2014/main" id="{39B6796D-E1BA-2F20-20CD-3D6F27642EB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543E435-C848-434B-7D86-FD1CCB6B4C31}"/>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3267892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3D1858-D4AC-AD9F-48AA-EF40E8701221}"/>
              </a:ext>
            </a:extLst>
          </p:cNvPr>
          <p:cNvSpPr>
            <a:spLocks noGrp="1"/>
          </p:cNvSpPr>
          <p:nvPr>
            <p:ph type="dt" sz="half" idx="10"/>
          </p:nvPr>
        </p:nvSpPr>
        <p:spPr/>
        <p:txBody>
          <a:bodyPr/>
          <a:lstStyle/>
          <a:p>
            <a:fld id="{60EDD060-7686-4182-88FC-FC6F0042F315}" type="datetimeFigureOut">
              <a:rPr lang="en-GB" smtClean="0"/>
              <a:t>07/09/2025</a:t>
            </a:fld>
            <a:endParaRPr lang="en-GB"/>
          </a:p>
        </p:txBody>
      </p:sp>
      <p:sp>
        <p:nvSpPr>
          <p:cNvPr id="3" name="Footer Placeholder 2">
            <a:extLst>
              <a:ext uri="{FF2B5EF4-FFF2-40B4-BE49-F238E27FC236}">
                <a16:creationId xmlns:a16="http://schemas.microsoft.com/office/drawing/2014/main" id="{38690252-BF56-9CE7-62F3-9419C3914FB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D08B9D9-1F3B-D616-8613-BABE1CF5C370}"/>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563764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D965C-CDDF-2524-0492-B1230B61AD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C71B09-5E05-81D7-72B9-0883429B37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8DCC9D0-7EB8-659F-DE8C-9113CE2497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F62A7E-E8BB-C695-E8F9-75B806BF29D8}"/>
              </a:ext>
            </a:extLst>
          </p:cNvPr>
          <p:cNvSpPr>
            <a:spLocks noGrp="1"/>
          </p:cNvSpPr>
          <p:nvPr>
            <p:ph type="dt" sz="half" idx="10"/>
          </p:nvPr>
        </p:nvSpPr>
        <p:spPr/>
        <p:txBody>
          <a:bodyPr/>
          <a:lstStyle/>
          <a:p>
            <a:fld id="{60EDD060-7686-4182-88FC-FC6F0042F315}" type="datetimeFigureOut">
              <a:rPr lang="en-GB" smtClean="0"/>
              <a:t>07/09/2025</a:t>
            </a:fld>
            <a:endParaRPr lang="en-GB"/>
          </a:p>
        </p:txBody>
      </p:sp>
      <p:sp>
        <p:nvSpPr>
          <p:cNvPr id="6" name="Footer Placeholder 5">
            <a:extLst>
              <a:ext uri="{FF2B5EF4-FFF2-40B4-BE49-F238E27FC236}">
                <a16:creationId xmlns:a16="http://schemas.microsoft.com/office/drawing/2014/main" id="{64AF2953-CD2C-6BC3-E1BF-9367F4ED9F8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0432B1-5E3A-6932-1674-B985E3D3C08C}"/>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1761642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B6809-A82A-B112-8607-0F5E3E06C6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DAA0AF-B53C-B3A6-CE96-A802BB6C64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65DEA07-91A0-B8D1-E20B-810587DC3D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D61078-5996-DDA7-BA72-F53448AA4B0A}"/>
              </a:ext>
            </a:extLst>
          </p:cNvPr>
          <p:cNvSpPr>
            <a:spLocks noGrp="1"/>
          </p:cNvSpPr>
          <p:nvPr>
            <p:ph type="dt" sz="half" idx="10"/>
          </p:nvPr>
        </p:nvSpPr>
        <p:spPr/>
        <p:txBody>
          <a:bodyPr/>
          <a:lstStyle/>
          <a:p>
            <a:fld id="{60EDD060-7686-4182-88FC-FC6F0042F315}" type="datetimeFigureOut">
              <a:rPr lang="en-GB" smtClean="0"/>
              <a:t>07/09/2025</a:t>
            </a:fld>
            <a:endParaRPr lang="en-GB"/>
          </a:p>
        </p:txBody>
      </p:sp>
      <p:sp>
        <p:nvSpPr>
          <p:cNvPr id="6" name="Footer Placeholder 5">
            <a:extLst>
              <a:ext uri="{FF2B5EF4-FFF2-40B4-BE49-F238E27FC236}">
                <a16:creationId xmlns:a16="http://schemas.microsoft.com/office/drawing/2014/main" id="{E4BE9ECE-4EEE-79A1-DB46-90BF1E9A7E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2CDFA7-1701-285E-56FD-4714D571D577}"/>
              </a:ext>
            </a:extLst>
          </p:cNvPr>
          <p:cNvSpPr>
            <a:spLocks noGrp="1"/>
          </p:cNvSpPr>
          <p:nvPr>
            <p:ph type="sldNum" sz="quarter" idx="12"/>
          </p:nvPr>
        </p:nvSpPr>
        <p:spPr/>
        <p:txBody>
          <a:bodyPr/>
          <a:lstStyle/>
          <a:p>
            <a:fld id="{A015A525-766D-4717-AE78-CEF784F27558}" type="slidenum">
              <a:rPr lang="en-GB" smtClean="0"/>
              <a:t>‹#›</a:t>
            </a:fld>
            <a:endParaRPr lang="en-GB"/>
          </a:p>
        </p:txBody>
      </p:sp>
    </p:spTree>
    <p:extLst>
      <p:ext uri="{BB962C8B-B14F-4D97-AF65-F5344CB8AC3E}">
        <p14:creationId xmlns:p14="http://schemas.microsoft.com/office/powerpoint/2010/main" val="47563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15D47A-6331-B807-B9BC-A285D235CB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23DAAC9-81D5-9593-85E2-8928D88C99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88FDAE-49C1-1BD7-302B-CAE9DFBDF6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0EDD060-7686-4182-88FC-FC6F0042F315}" type="datetimeFigureOut">
              <a:rPr lang="en-GB" smtClean="0"/>
              <a:t>07/09/2025</a:t>
            </a:fld>
            <a:endParaRPr lang="en-GB"/>
          </a:p>
        </p:txBody>
      </p:sp>
      <p:sp>
        <p:nvSpPr>
          <p:cNvPr id="5" name="Footer Placeholder 4">
            <a:extLst>
              <a:ext uri="{FF2B5EF4-FFF2-40B4-BE49-F238E27FC236}">
                <a16:creationId xmlns:a16="http://schemas.microsoft.com/office/drawing/2014/main" id="{3A2D67CA-A4EC-80F3-1C9C-249406EB08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A02885D-9808-F523-581B-AAF31DD497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015A525-766D-4717-AE78-CEF784F27558}" type="slidenum">
              <a:rPr lang="en-GB" smtClean="0"/>
              <a:t>‹#›</a:t>
            </a:fld>
            <a:endParaRPr lang="en-GB"/>
          </a:p>
        </p:txBody>
      </p:sp>
      <p:sp>
        <p:nvSpPr>
          <p:cNvPr id="7" name="Rectangle 6">
            <a:extLst>
              <a:ext uri="{FF2B5EF4-FFF2-40B4-BE49-F238E27FC236}">
                <a16:creationId xmlns:a16="http://schemas.microsoft.com/office/drawing/2014/main" id="{4B077F86-F4AC-1BE4-9321-ED8685BC436A}"/>
              </a:ext>
            </a:extLst>
          </p:cNvPr>
          <p:cNvSpPr/>
          <p:nvPr userDrawn="1"/>
        </p:nvSpPr>
        <p:spPr>
          <a:xfrm>
            <a:off x="0" y="6300156"/>
            <a:ext cx="12192000" cy="557844"/>
          </a:xfrm>
          <a:prstGeom prst="rect">
            <a:avLst/>
          </a:prstGeom>
          <a:solidFill>
            <a:schemeClr val="tx1"/>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white text on a black background&#10;&#10;Description automatically generated">
            <a:extLst>
              <a:ext uri="{FF2B5EF4-FFF2-40B4-BE49-F238E27FC236}">
                <a16:creationId xmlns:a16="http://schemas.microsoft.com/office/drawing/2014/main" id="{5991D360-F616-9A12-5CA6-B741AAEA981D}"/>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9" name="TextBox 8">
            <a:extLst>
              <a:ext uri="{FF2B5EF4-FFF2-40B4-BE49-F238E27FC236}">
                <a16:creationId xmlns:a16="http://schemas.microsoft.com/office/drawing/2014/main" id="{87587ABE-F3BA-7543-CDA7-29F4413EF2EB}"/>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0" name="TextBox 9">
            <a:extLst>
              <a:ext uri="{FF2B5EF4-FFF2-40B4-BE49-F238E27FC236}">
                <a16:creationId xmlns:a16="http://schemas.microsoft.com/office/drawing/2014/main" id="{ECDCFEF6-E27C-B95D-1833-2C30D51F808A}"/>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1" name="Picture 2" descr="Facebook Logos PNG images free download">
            <a:extLst>
              <a:ext uri="{FF2B5EF4-FFF2-40B4-BE49-F238E27FC236}">
                <a16:creationId xmlns:a16="http://schemas.microsoft.com/office/drawing/2014/main" id="{530E3443-9700-8DB1-6D58-70983BC5EC57}"/>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758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AEB5F3-2B7C-115E-892E-CB1ECCB0C2C5}"/>
              </a:ext>
            </a:extLst>
          </p:cNvPr>
          <p:cNvSpPr/>
          <p:nvPr/>
        </p:nvSpPr>
        <p:spPr>
          <a:xfrm>
            <a:off x="965791" y="1431298"/>
            <a:ext cx="10260418" cy="1860698"/>
          </a:xfrm>
          <a:prstGeom prst="rect">
            <a:avLst/>
          </a:prstGeom>
          <a:solidFill>
            <a:schemeClr val="bg1"/>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Lesson 1:</a:t>
            </a:r>
          </a:p>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Flow charts</a:t>
            </a:r>
          </a:p>
        </p:txBody>
      </p:sp>
      <p:sp>
        <p:nvSpPr>
          <p:cNvPr id="5" name="Rectangle 4">
            <a:extLst>
              <a:ext uri="{FF2B5EF4-FFF2-40B4-BE49-F238E27FC236}">
                <a16:creationId xmlns:a16="http://schemas.microsoft.com/office/drawing/2014/main" id="{F8F33145-EB9F-BAF9-DAAC-5C2EFDE8E74A}"/>
              </a:ext>
            </a:extLst>
          </p:cNvPr>
          <p:cNvSpPr/>
          <p:nvPr/>
        </p:nvSpPr>
        <p:spPr>
          <a:xfrm>
            <a:off x="965791" y="3614064"/>
            <a:ext cx="10260418" cy="521883"/>
          </a:xfrm>
          <a:prstGeom prst="rect">
            <a:avLst/>
          </a:prstGeom>
          <a:solidFill>
            <a:schemeClr val="tx1"/>
          </a:solidFill>
          <a:ln w="28575">
            <a:solidFill>
              <a:schemeClr val="tx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n-GB" sz="3200" dirty="0">
                <a:solidFill>
                  <a:schemeClr val="bg1"/>
                </a:solidFill>
                <a:latin typeface="Segoe UI Black" panose="020B0A02040204020203" pitchFamily="34" charset="0"/>
                <a:ea typeface="Segoe UI Black" panose="020B0A02040204020203" pitchFamily="34" charset="0"/>
                <a:cs typeface="ADLaM Display" panose="02010000000000000000" pitchFamily="2" charset="0"/>
              </a:rPr>
              <a:t>R050: IT in the digital world</a:t>
            </a:r>
          </a:p>
        </p:txBody>
      </p:sp>
    </p:spTree>
    <p:extLst>
      <p:ext uri="{BB962C8B-B14F-4D97-AF65-F5344CB8AC3E}">
        <p14:creationId xmlns:p14="http://schemas.microsoft.com/office/powerpoint/2010/main" val="1810975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92A1B9-0308-5658-BF64-B77F8D485C5C}"/>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Objectives</a:t>
            </a:r>
          </a:p>
        </p:txBody>
      </p:sp>
      <p:sp>
        <p:nvSpPr>
          <p:cNvPr id="3" name="TextBox 2">
            <a:extLst>
              <a:ext uri="{FF2B5EF4-FFF2-40B4-BE49-F238E27FC236}">
                <a16:creationId xmlns:a16="http://schemas.microsoft.com/office/drawing/2014/main" id="{BABBD285-652E-3A10-348A-2E5467B62AC0}"/>
              </a:ext>
            </a:extLst>
          </p:cNvPr>
          <p:cNvSpPr txBox="1"/>
          <p:nvPr/>
        </p:nvSpPr>
        <p:spPr>
          <a:xfrm>
            <a:off x="303293" y="1284415"/>
            <a:ext cx="9601200" cy="1015663"/>
          </a:xfrm>
          <a:prstGeom prst="rect">
            <a:avLst/>
          </a:prstGeom>
          <a:noFill/>
        </p:spPr>
        <p:txBody>
          <a:bodyPr wrap="square" rtlCol="0">
            <a:spAutoFit/>
          </a:bodyPr>
          <a:lstStyle/>
          <a:p>
            <a:r>
              <a:rPr lang="en-GB" sz="2800" b="1" dirty="0">
                <a:latin typeface="Segoe UI Variable Text" pitchFamily="2" charset="0"/>
              </a:rPr>
              <a:t>Learning objective(s):</a:t>
            </a:r>
          </a:p>
          <a:p>
            <a:endParaRPr lang="en-GB" sz="1400"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Learners should understand the use of a flow chart as a design tool. </a:t>
            </a:r>
            <a:endParaRPr lang="en-GB" sz="2000" b="1" dirty="0">
              <a:latin typeface="Segoe UI Variable Text" pitchFamily="2" charset="0"/>
            </a:endParaRPr>
          </a:p>
        </p:txBody>
      </p:sp>
      <p:sp>
        <p:nvSpPr>
          <p:cNvPr id="4" name="TextBox 3">
            <a:extLst>
              <a:ext uri="{FF2B5EF4-FFF2-40B4-BE49-F238E27FC236}">
                <a16:creationId xmlns:a16="http://schemas.microsoft.com/office/drawing/2014/main" id="{1CCA0578-451A-C05D-65D4-56469706DEE5}"/>
              </a:ext>
            </a:extLst>
          </p:cNvPr>
          <p:cNvSpPr txBox="1"/>
          <p:nvPr/>
        </p:nvSpPr>
        <p:spPr>
          <a:xfrm>
            <a:off x="303293" y="3761799"/>
            <a:ext cx="9601200" cy="2185214"/>
          </a:xfrm>
          <a:prstGeom prst="rect">
            <a:avLst/>
          </a:prstGeom>
          <a:noFill/>
        </p:spPr>
        <p:txBody>
          <a:bodyPr wrap="square" rtlCol="0">
            <a:spAutoFit/>
          </a:bodyPr>
          <a:lstStyle/>
          <a:p>
            <a:r>
              <a:rPr lang="en-GB" sz="2800" b="1" dirty="0">
                <a:latin typeface="Segoe UI Variable Text" pitchFamily="2" charset="0"/>
              </a:rPr>
              <a:t>Lesson components:</a:t>
            </a:r>
          </a:p>
          <a:p>
            <a:endParaRPr lang="en-GB"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To know the components of a flow chart.</a:t>
            </a:r>
          </a:p>
          <a:p>
            <a:pPr marL="285750" indent="-285750">
              <a:buFont typeface="Arial" panose="020B0604020202020204" pitchFamily="34" charset="0"/>
              <a:buChar char="•"/>
            </a:pPr>
            <a:r>
              <a:rPr lang="en-GB" b="1" dirty="0">
                <a:latin typeface="Segoe UI Variable Text" pitchFamily="2" charset="0"/>
              </a:rPr>
              <a:t>To identify the advantages and disadvantages of using a flow chart for an IT solution.</a:t>
            </a:r>
          </a:p>
          <a:p>
            <a:pPr marL="285750" indent="-285750">
              <a:buFont typeface="Arial" panose="020B0604020202020204" pitchFamily="34" charset="0"/>
              <a:buChar char="•"/>
            </a:pPr>
            <a:r>
              <a:rPr lang="en-GB" b="1" dirty="0">
                <a:latin typeface="Segoe UI Variable Text" pitchFamily="2" charset="0"/>
              </a:rPr>
              <a:t>To create an assess the suitability of a flow chart in a given context. </a:t>
            </a:r>
          </a:p>
          <a:p>
            <a:endParaRPr lang="en-GB" b="1" dirty="0">
              <a:latin typeface="Segoe UI Variable Text" pitchFamily="2" charset="0"/>
            </a:endParaRPr>
          </a:p>
        </p:txBody>
      </p:sp>
    </p:spTree>
    <p:extLst>
      <p:ext uri="{BB962C8B-B14F-4D97-AF65-F5344CB8AC3E}">
        <p14:creationId xmlns:p14="http://schemas.microsoft.com/office/powerpoint/2010/main" val="688036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4AB4485-8764-5099-BDCE-542F1CB48440}"/>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Flow charts</a:t>
            </a:r>
          </a:p>
        </p:txBody>
      </p:sp>
      <p:sp>
        <p:nvSpPr>
          <p:cNvPr id="9" name="TextBox 8">
            <a:extLst>
              <a:ext uri="{FF2B5EF4-FFF2-40B4-BE49-F238E27FC236}">
                <a16:creationId xmlns:a16="http://schemas.microsoft.com/office/drawing/2014/main" id="{1E6AB3CF-3D17-65D5-77FF-E1ADD5DA9B8A}"/>
              </a:ext>
            </a:extLst>
          </p:cNvPr>
          <p:cNvSpPr txBox="1"/>
          <p:nvPr/>
        </p:nvSpPr>
        <p:spPr>
          <a:xfrm>
            <a:off x="182880" y="1294180"/>
            <a:ext cx="7075170" cy="830997"/>
          </a:xfrm>
          <a:prstGeom prst="rect">
            <a:avLst/>
          </a:prstGeom>
          <a:solidFill>
            <a:schemeClr val="bg1">
              <a:lumMod val="95000"/>
            </a:schemeClr>
          </a:solidFill>
        </p:spPr>
        <p:txBody>
          <a:bodyPr wrap="square">
            <a:spAutoFit/>
          </a:bodyPr>
          <a:lstStyle/>
          <a:p>
            <a:r>
              <a:rPr lang="en-GB" sz="1600" dirty="0">
                <a:latin typeface="Segoe UI Variable Text" pitchFamily="2" charset="0"/>
              </a:rPr>
              <a:t>A </a:t>
            </a:r>
            <a:r>
              <a:rPr lang="en-GB" sz="1600" b="1" dirty="0">
                <a:latin typeface="Segoe UI Variable Text" pitchFamily="2" charset="0"/>
              </a:rPr>
              <a:t>flow chart </a:t>
            </a:r>
            <a:r>
              <a:rPr lang="en-GB" sz="1600" dirty="0">
                <a:latin typeface="Segoe UI Variable Text" pitchFamily="2" charset="0"/>
              </a:rPr>
              <a:t>is a </a:t>
            </a:r>
            <a:r>
              <a:rPr lang="en-GB" sz="1600" b="1" dirty="0">
                <a:latin typeface="Segoe UI Variable Text" pitchFamily="2" charset="0"/>
              </a:rPr>
              <a:t>design tool </a:t>
            </a:r>
            <a:r>
              <a:rPr lang="en-GB" sz="1600" dirty="0">
                <a:latin typeface="Segoe UI Variable Text" pitchFamily="2" charset="0"/>
              </a:rPr>
              <a:t>that shows the steps in a process or system using symbols, shapes, and arrows to illustrate the flow of information, tasks, or decisions.</a:t>
            </a:r>
          </a:p>
        </p:txBody>
      </p:sp>
      <p:sp>
        <p:nvSpPr>
          <p:cNvPr id="12" name="TextBox 11">
            <a:extLst>
              <a:ext uri="{FF2B5EF4-FFF2-40B4-BE49-F238E27FC236}">
                <a16:creationId xmlns:a16="http://schemas.microsoft.com/office/drawing/2014/main" id="{65AFAD48-E193-A04A-5708-630CF86A9845}"/>
              </a:ext>
            </a:extLst>
          </p:cNvPr>
          <p:cNvSpPr txBox="1"/>
          <p:nvPr/>
        </p:nvSpPr>
        <p:spPr>
          <a:xfrm>
            <a:off x="7377472" y="1299496"/>
            <a:ext cx="4814528" cy="343053"/>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Flow chart components</a:t>
            </a:r>
          </a:p>
        </p:txBody>
      </p:sp>
      <p:sp>
        <p:nvSpPr>
          <p:cNvPr id="13" name="TextBox 12">
            <a:extLst>
              <a:ext uri="{FF2B5EF4-FFF2-40B4-BE49-F238E27FC236}">
                <a16:creationId xmlns:a16="http://schemas.microsoft.com/office/drawing/2014/main" id="{3C10E358-2BBB-CDD3-0FC5-F8EF6BE4D756}"/>
              </a:ext>
            </a:extLst>
          </p:cNvPr>
          <p:cNvSpPr txBox="1"/>
          <p:nvPr/>
        </p:nvSpPr>
        <p:spPr>
          <a:xfrm>
            <a:off x="182880" y="2240668"/>
            <a:ext cx="3857491"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Design tools</a:t>
            </a:r>
          </a:p>
        </p:txBody>
      </p:sp>
      <p:graphicFrame>
        <p:nvGraphicFramePr>
          <p:cNvPr id="18" name="Table 17">
            <a:extLst>
              <a:ext uri="{FF2B5EF4-FFF2-40B4-BE49-F238E27FC236}">
                <a16:creationId xmlns:a16="http://schemas.microsoft.com/office/drawing/2014/main" id="{302FE235-6187-4DAD-50AD-1B26F1AF5696}"/>
              </a:ext>
            </a:extLst>
          </p:cNvPr>
          <p:cNvGraphicFramePr>
            <a:graphicFrameLocks noGrp="1"/>
          </p:cNvGraphicFramePr>
          <p:nvPr>
            <p:extLst>
              <p:ext uri="{D42A27DB-BD31-4B8C-83A1-F6EECF244321}">
                <p14:modId xmlns:p14="http://schemas.microsoft.com/office/powerpoint/2010/main" val="1889487707"/>
              </p:ext>
            </p:extLst>
          </p:nvPr>
        </p:nvGraphicFramePr>
        <p:xfrm>
          <a:off x="7377472" y="1709678"/>
          <a:ext cx="4748674" cy="4377690"/>
        </p:xfrm>
        <a:graphic>
          <a:graphicData uri="http://schemas.openxmlformats.org/drawingml/2006/table">
            <a:tbl>
              <a:tblPr firstRow="1" bandRow="1">
                <a:tableStyleId>{5940675A-B579-460E-94D1-54222C63F5DA}</a:tableStyleId>
              </a:tblPr>
              <a:tblGrid>
                <a:gridCol w="2374337">
                  <a:extLst>
                    <a:ext uri="{9D8B030D-6E8A-4147-A177-3AD203B41FA5}">
                      <a16:colId xmlns:a16="http://schemas.microsoft.com/office/drawing/2014/main" val="3667426560"/>
                    </a:ext>
                  </a:extLst>
                </a:gridCol>
                <a:gridCol w="2374337">
                  <a:extLst>
                    <a:ext uri="{9D8B030D-6E8A-4147-A177-3AD203B41FA5}">
                      <a16:colId xmlns:a16="http://schemas.microsoft.com/office/drawing/2014/main" val="3787940405"/>
                    </a:ext>
                  </a:extLst>
                </a:gridCol>
              </a:tblGrid>
              <a:tr h="382770">
                <a:tc>
                  <a:txBody>
                    <a:bodyPr/>
                    <a:lstStyle/>
                    <a:p>
                      <a:r>
                        <a:rPr lang="en-GB" sz="1600" b="1" dirty="0">
                          <a:latin typeface="Segoe UI Variable Text" pitchFamily="2" charset="0"/>
                        </a:rPr>
                        <a:t>Symbol</a:t>
                      </a:r>
                    </a:p>
                  </a:txBody>
                  <a:tcPr>
                    <a:solidFill>
                      <a:schemeClr val="accent1">
                        <a:lumMod val="20000"/>
                        <a:lumOff val="80000"/>
                      </a:schemeClr>
                    </a:solidFill>
                  </a:tcPr>
                </a:tc>
                <a:tc>
                  <a:txBody>
                    <a:bodyPr/>
                    <a:lstStyle/>
                    <a:p>
                      <a:r>
                        <a:rPr lang="en-GB" sz="1600" b="1" dirty="0">
                          <a:latin typeface="Segoe UI Variable Text" pitchFamily="2" charset="0"/>
                        </a:rPr>
                        <a:t>Definition</a:t>
                      </a:r>
                    </a:p>
                  </a:txBody>
                  <a:tcPr>
                    <a:solidFill>
                      <a:schemeClr val="accent1">
                        <a:lumMod val="20000"/>
                        <a:lumOff val="80000"/>
                      </a:schemeClr>
                    </a:solidFill>
                  </a:tcPr>
                </a:tc>
                <a:extLst>
                  <a:ext uri="{0D108BD9-81ED-4DB2-BD59-A6C34878D82A}">
                    <a16:rowId xmlns:a16="http://schemas.microsoft.com/office/drawing/2014/main" val="1306818136"/>
                  </a:ext>
                </a:extLst>
              </a:tr>
              <a:tr h="798984">
                <a:tc>
                  <a:txBody>
                    <a:bodyPr/>
                    <a:lstStyle/>
                    <a:p>
                      <a:endParaRPr lang="en-GB" sz="1600" dirty="0">
                        <a:latin typeface="Segoe UI Variable Text" pitchFamily="2" charset="0"/>
                      </a:endParaRPr>
                    </a:p>
                  </a:txBody>
                  <a:tcPr/>
                </a:tc>
                <a:tc>
                  <a:txBody>
                    <a:bodyPr/>
                    <a:lstStyle/>
                    <a:p>
                      <a:r>
                        <a:rPr lang="en-GB" sz="1600" dirty="0">
                          <a:latin typeface="Segoe UI Variable Text" pitchFamily="2" charset="0"/>
                        </a:rPr>
                        <a:t>Start/End</a:t>
                      </a:r>
                    </a:p>
                  </a:txBody>
                  <a:tcPr/>
                </a:tc>
                <a:extLst>
                  <a:ext uri="{0D108BD9-81ED-4DB2-BD59-A6C34878D82A}">
                    <a16:rowId xmlns:a16="http://schemas.microsoft.com/office/drawing/2014/main" val="2770927849"/>
                  </a:ext>
                </a:extLst>
              </a:tr>
              <a:tr h="798984">
                <a:tc>
                  <a:txBody>
                    <a:bodyPr/>
                    <a:lstStyle/>
                    <a:p>
                      <a:endParaRPr lang="en-GB" sz="1600" dirty="0">
                        <a:latin typeface="Segoe UI Variable Text" pitchFamily="2" charset="0"/>
                      </a:endParaRPr>
                    </a:p>
                  </a:txBody>
                  <a:tcPr/>
                </a:tc>
                <a:tc>
                  <a:txBody>
                    <a:bodyPr/>
                    <a:lstStyle/>
                    <a:p>
                      <a:r>
                        <a:rPr lang="en-GB" sz="1600" dirty="0">
                          <a:latin typeface="Segoe UI Variable Text" pitchFamily="2" charset="0"/>
                        </a:rPr>
                        <a:t>Input/Output</a:t>
                      </a:r>
                    </a:p>
                  </a:txBody>
                  <a:tcPr/>
                </a:tc>
                <a:extLst>
                  <a:ext uri="{0D108BD9-81ED-4DB2-BD59-A6C34878D82A}">
                    <a16:rowId xmlns:a16="http://schemas.microsoft.com/office/drawing/2014/main" val="106866915"/>
                  </a:ext>
                </a:extLst>
              </a:tr>
              <a:tr h="798984">
                <a:tc>
                  <a:txBody>
                    <a:bodyPr/>
                    <a:lstStyle/>
                    <a:p>
                      <a:endParaRPr lang="en-GB" sz="1600" dirty="0">
                        <a:latin typeface="Segoe UI Variable Text" pitchFamily="2" charset="0"/>
                      </a:endParaRPr>
                    </a:p>
                  </a:txBody>
                  <a:tcPr/>
                </a:tc>
                <a:tc>
                  <a:txBody>
                    <a:bodyPr/>
                    <a:lstStyle/>
                    <a:p>
                      <a:r>
                        <a:rPr lang="en-GB" sz="1600" dirty="0">
                          <a:latin typeface="Segoe UI Variable Text" pitchFamily="2" charset="0"/>
                        </a:rPr>
                        <a:t>Decision</a:t>
                      </a:r>
                    </a:p>
                  </a:txBody>
                  <a:tcPr/>
                </a:tc>
                <a:extLst>
                  <a:ext uri="{0D108BD9-81ED-4DB2-BD59-A6C34878D82A}">
                    <a16:rowId xmlns:a16="http://schemas.microsoft.com/office/drawing/2014/main" val="712910602"/>
                  </a:ext>
                </a:extLst>
              </a:tr>
              <a:tr h="798984">
                <a:tc>
                  <a:txBody>
                    <a:bodyPr/>
                    <a:lstStyle/>
                    <a:p>
                      <a:endParaRPr lang="en-GB" sz="1600" dirty="0">
                        <a:latin typeface="Segoe UI Variable Text" pitchFamily="2" charset="0"/>
                      </a:endParaRPr>
                    </a:p>
                  </a:txBody>
                  <a:tcPr/>
                </a:tc>
                <a:tc>
                  <a:txBody>
                    <a:bodyPr/>
                    <a:lstStyle/>
                    <a:p>
                      <a:r>
                        <a:rPr lang="en-GB" sz="1600" dirty="0">
                          <a:latin typeface="Segoe UI Variable Text" pitchFamily="2" charset="0"/>
                        </a:rPr>
                        <a:t>Step/process</a:t>
                      </a:r>
                    </a:p>
                  </a:txBody>
                  <a:tcPr/>
                </a:tc>
                <a:extLst>
                  <a:ext uri="{0D108BD9-81ED-4DB2-BD59-A6C34878D82A}">
                    <a16:rowId xmlns:a16="http://schemas.microsoft.com/office/drawing/2014/main" val="2335544578"/>
                  </a:ext>
                </a:extLst>
              </a:tr>
              <a:tr h="798984">
                <a:tc>
                  <a:txBody>
                    <a:bodyPr/>
                    <a:lstStyle/>
                    <a:p>
                      <a:endParaRPr lang="en-GB" sz="1600" dirty="0">
                        <a:latin typeface="Segoe UI Variable Text" pitchFamily="2" charset="0"/>
                      </a:endParaRPr>
                    </a:p>
                  </a:txBody>
                  <a:tcPr/>
                </a:tc>
                <a:tc>
                  <a:txBody>
                    <a:bodyPr/>
                    <a:lstStyle/>
                    <a:p>
                      <a:r>
                        <a:rPr lang="en-GB" sz="1600" dirty="0">
                          <a:latin typeface="Segoe UI Variable Text" pitchFamily="2" charset="0"/>
                        </a:rPr>
                        <a:t>Line</a:t>
                      </a:r>
                    </a:p>
                  </a:txBody>
                  <a:tcPr/>
                </a:tc>
                <a:extLst>
                  <a:ext uri="{0D108BD9-81ED-4DB2-BD59-A6C34878D82A}">
                    <a16:rowId xmlns:a16="http://schemas.microsoft.com/office/drawing/2014/main" val="1577033656"/>
                  </a:ext>
                </a:extLst>
              </a:tr>
            </a:tbl>
          </a:graphicData>
        </a:graphic>
      </p:graphicFrame>
      <p:sp>
        <p:nvSpPr>
          <p:cNvPr id="20" name="Rectangle: Rounded Corners 19">
            <a:extLst>
              <a:ext uri="{FF2B5EF4-FFF2-40B4-BE49-F238E27FC236}">
                <a16:creationId xmlns:a16="http://schemas.microsoft.com/office/drawing/2014/main" id="{BC2EFCA5-1B28-55EA-A9B6-27FA31584091}"/>
              </a:ext>
            </a:extLst>
          </p:cNvPr>
          <p:cNvSpPr/>
          <p:nvPr/>
        </p:nvSpPr>
        <p:spPr>
          <a:xfrm>
            <a:off x="8055926" y="2225546"/>
            <a:ext cx="1109669" cy="53500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Parallelogram 20">
            <a:extLst>
              <a:ext uri="{FF2B5EF4-FFF2-40B4-BE49-F238E27FC236}">
                <a16:creationId xmlns:a16="http://schemas.microsoft.com/office/drawing/2014/main" id="{C5844688-43C9-EAB9-8BF3-1DAA90E03403}"/>
              </a:ext>
            </a:extLst>
          </p:cNvPr>
          <p:cNvSpPr/>
          <p:nvPr/>
        </p:nvSpPr>
        <p:spPr>
          <a:xfrm>
            <a:off x="8029829" y="3056543"/>
            <a:ext cx="1109669" cy="535006"/>
          </a:xfrm>
          <a:prstGeom prst="parallelogram">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Diamond 21">
            <a:extLst>
              <a:ext uri="{FF2B5EF4-FFF2-40B4-BE49-F238E27FC236}">
                <a16:creationId xmlns:a16="http://schemas.microsoft.com/office/drawing/2014/main" id="{5B0CE856-ED0A-ADB6-17E8-2EE70C5B09A8}"/>
              </a:ext>
            </a:extLst>
          </p:cNvPr>
          <p:cNvSpPr/>
          <p:nvPr/>
        </p:nvSpPr>
        <p:spPr>
          <a:xfrm>
            <a:off x="8231861" y="3730666"/>
            <a:ext cx="757800" cy="697230"/>
          </a:xfrm>
          <a:prstGeom prst="diamon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EF7CB7F2-4ED8-AB2C-F79D-BD7C2F85565C}"/>
              </a:ext>
            </a:extLst>
          </p:cNvPr>
          <p:cNvSpPr/>
          <p:nvPr/>
        </p:nvSpPr>
        <p:spPr>
          <a:xfrm>
            <a:off x="8100027" y="4634297"/>
            <a:ext cx="1021466" cy="53500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Arrow Connector 23">
            <a:extLst>
              <a:ext uri="{FF2B5EF4-FFF2-40B4-BE49-F238E27FC236}">
                <a16:creationId xmlns:a16="http://schemas.microsoft.com/office/drawing/2014/main" id="{BF901DF1-1515-4D7D-4521-732A88C04F9B}"/>
              </a:ext>
            </a:extLst>
          </p:cNvPr>
          <p:cNvCxnSpPr/>
          <p:nvPr/>
        </p:nvCxnSpPr>
        <p:spPr>
          <a:xfrm>
            <a:off x="8029829" y="5618052"/>
            <a:ext cx="1314450" cy="0"/>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54EA0EEE-6A97-EFB9-E718-32802942AE7A}"/>
              </a:ext>
            </a:extLst>
          </p:cNvPr>
          <p:cNvSpPr txBox="1"/>
          <p:nvPr/>
        </p:nvSpPr>
        <p:spPr>
          <a:xfrm>
            <a:off x="182880" y="2625626"/>
            <a:ext cx="2589841" cy="1077218"/>
          </a:xfrm>
          <a:prstGeom prst="rect">
            <a:avLst/>
          </a:prstGeom>
          <a:solidFill>
            <a:schemeClr val="bg1"/>
          </a:solidFill>
          <a:ln>
            <a:noFill/>
          </a:ln>
        </p:spPr>
        <p:txBody>
          <a:bodyPr wrap="square">
            <a:spAutoFit/>
          </a:bodyPr>
          <a:lstStyle/>
          <a:p>
            <a:pPr marL="285750" indent="-285750">
              <a:buFont typeface="Arial" panose="020B0604020202020204" pitchFamily="34" charset="0"/>
              <a:buChar char="•"/>
            </a:pPr>
            <a:r>
              <a:rPr lang="en-GB" sz="1600" b="1" dirty="0">
                <a:solidFill>
                  <a:srgbClr val="FF0000"/>
                </a:solidFill>
                <a:latin typeface="Segoe UI Variable Text" pitchFamily="2" charset="0"/>
                <a:cs typeface="Segoe UI" panose="020B0502040204020203" pitchFamily="34" charset="0"/>
              </a:rPr>
              <a:t>Flow charts</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Mind map</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Visualisation diagram</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Wireframe</a:t>
            </a:r>
          </a:p>
        </p:txBody>
      </p:sp>
      <p:sp>
        <p:nvSpPr>
          <p:cNvPr id="26" name="TextBox 25">
            <a:extLst>
              <a:ext uri="{FF2B5EF4-FFF2-40B4-BE49-F238E27FC236}">
                <a16:creationId xmlns:a16="http://schemas.microsoft.com/office/drawing/2014/main" id="{05EA0480-BB89-6D6C-CCEB-6F0EFC1614E2}"/>
              </a:ext>
            </a:extLst>
          </p:cNvPr>
          <p:cNvSpPr txBox="1"/>
          <p:nvPr/>
        </p:nvSpPr>
        <p:spPr>
          <a:xfrm>
            <a:off x="182880" y="3702844"/>
            <a:ext cx="3857492" cy="338554"/>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Software used to create flow charts</a:t>
            </a:r>
          </a:p>
        </p:txBody>
      </p:sp>
      <p:graphicFrame>
        <p:nvGraphicFramePr>
          <p:cNvPr id="27" name="Table 26">
            <a:extLst>
              <a:ext uri="{FF2B5EF4-FFF2-40B4-BE49-F238E27FC236}">
                <a16:creationId xmlns:a16="http://schemas.microsoft.com/office/drawing/2014/main" id="{D435C00E-A37D-03BD-12E7-FFB3D3C07E64}"/>
              </a:ext>
            </a:extLst>
          </p:cNvPr>
          <p:cNvGraphicFramePr>
            <a:graphicFrameLocks noGrp="1"/>
          </p:cNvGraphicFramePr>
          <p:nvPr>
            <p:extLst>
              <p:ext uri="{D42A27DB-BD31-4B8C-83A1-F6EECF244321}">
                <p14:modId xmlns:p14="http://schemas.microsoft.com/office/powerpoint/2010/main" val="3815506036"/>
              </p:ext>
            </p:extLst>
          </p:nvPr>
        </p:nvGraphicFramePr>
        <p:xfrm>
          <a:off x="182880" y="4091791"/>
          <a:ext cx="3857492" cy="2133600"/>
        </p:xfrm>
        <a:graphic>
          <a:graphicData uri="http://schemas.openxmlformats.org/drawingml/2006/table">
            <a:tbl>
              <a:tblPr firstRow="1" bandRow="1">
                <a:tableStyleId>{5940675A-B579-460E-94D1-54222C63F5DA}</a:tableStyleId>
              </a:tblPr>
              <a:tblGrid>
                <a:gridCol w="1928746">
                  <a:extLst>
                    <a:ext uri="{9D8B030D-6E8A-4147-A177-3AD203B41FA5}">
                      <a16:colId xmlns:a16="http://schemas.microsoft.com/office/drawing/2014/main" val="1830924596"/>
                    </a:ext>
                  </a:extLst>
                </a:gridCol>
                <a:gridCol w="1928746">
                  <a:extLst>
                    <a:ext uri="{9D8B030D-6E8A-4147-A177-3AD203B41FA5}">
                      <a16:colId xmlns:a16="http://schemas.microsoft.com/office/drawing/2014/main" val="841732689"/>
                    </a:ext>
                  </a:extLst>
                </a:gridCol>
              </a:tblGrid>
              <a:tr h="346751">
                <a:tc>
                  <a:txBody>
                    <a:bodyPr/>
                    <a:lstStyle/>
                    <a:p>
                      <a:pPr algn="ctr"/>
                      <a:r>
                        <a:rPr lang="en-GB" sz="1600" b="1" dirty="0">
                          <a:latin typeface="Segoe UI Variable Text" pitchFamily="2" charset="0"/>
                        </a:rPr>
                        <a:t>Dedicated software</a:t>
                      </a:r>
                    </a:p>
                  </a:txBody>
                  <a:tcPr>
                    <a:solidFill>
                      <a:schemeClr val="bg1">
                        <a:lumMod val="95000"/>
                      </a:schemeClr>
                    </a:solidFill>
                  </a:tcPr>
                </a:tc>
                <a:tc>
                  <a:txBody>
                    <a:bodyPr/>
                    <a:lstStyle/>
                    <a:p>
                      <a:pPr algn="ctr"/>
                      <a:r>
                        <a:rPr lang="en-GB" sz="1600" b="1" dirty="0">
                          <a:latin typeface="Segoe UI Variable Text" pitchFamily="2" charset="0"/>
                        </a:rPr>
                        <a:t>General software</a:t>
                      </a:r>
                    </a:p>
                  </a:txBody>
                  <a:tcPr>
                    <a:solidFill>
                      <a:schemeClr val="bg1">
                        <a:lumMod val="95000"/>
                      </a:schemeClr>
                    </a:solidFill>
                  </a:tcPr>
                </a:tc>
                <a:extLst>
                  <a:ext uri="{0D108BD9-81ED-4DB2-BD59-A6C34878D82A}">
                    <a16:rowId xmlns:a16="http://schemas.microsoft.com/office/drawing/2014/main" val="1830509396"/>
                  </a:ext>
                </a:extLst>
              </a:tr>
              <a:tr h="1453504">
                <a:tc>
                  <a:txBody>
                    <a:bodyPr/>
                    <a:lstStyle/>
                    <a:p>
                      <a:pPr algn="ctr"/>
                      <a:r>
                        <a:rPr lang="pt-BR" sz="1600" dirty="0">
                          <a:latin typeface="Segoe UI Variable Text" pitchFamily="2" charset="0"/>
                        </a:rPr>
                        <a:t>Microsoft Visio</a:t>
                      </a:r>
                    </a:p>
                    <a:p>
                      <a:pPr algn="ctr"/>
                      <a:r>
                        <a:rPr lang="pt-BR" sz="1600" dirty="0">
                          <a:latin typeface="Segoe UI Variable Text" pitchFamily="2" charset="0"/>
                        </a:rPr>
                        <a:t>Lucidchart</a:t>
                      </a:r>
                    </a:p>
                    <a:p>
                      <a:pPr algn="ctr"/>
                      <a:r>
                        <a:rPr lang="pt-BR" sz="1600" dirty="0">
                          <a:latin typeface="Segoe UI Variable Text" pitchFamily="2" charset="0"/>
                        </a:rPr>
                        <a:t>Draw.io (diagrams.net)</a:t>
                      </a:r>
                    </a:p>
                    <a:p>
                      <a:pPr algn="ctr"/>
                      <a:r>
                        <a:rPr lang="pt-BR" sz="1600" dirty="0">
                          <a:latin typeface="Segoe UI Variable Text" pitchFamily="2" charset="0"/>
                        </a:rPr>
                        <a:t>SmartDraw</a:t>
                      </a:r>
                    </a:p>
                  </a:txBody>
                  <a:tcPr/>
                </a:tc>
                <a:tc>
                  <a:txBody>
                    <a:bodyPr/>
                    <a:lstStyle/>
                    <a:p>
                      <a:pPr algn="ctr"/>
                      <a:r>
                        <a:rPr lang="en-GB" sz="1600" dirty="0">
                          <a:latin typeface="Segoe UI Variable Text" pitchFamily="2" charset="0"/>
                        </a:rPr>
                        <a:t>Word processing software</a:t>
                      </a:r>
                    </a:p>
                    <a:p>
                      <a:pPr algn="ctr"/>
                      <a:r>
                        <a:rPr lang="en-GB" sz="1600" dirty="0">
                          <a:latin typeface="Segoe UI Variable Text" pitchFamily="2" charset="0"/>
                        </a:rPr>
                        <a:t>Desktop publishing software</a:t>
                      </a:r>
                    </a:p>
                    <a:p>
                      <a:pPr algn="ctr"/>
                      <a:r>
                        <a:rPr lang="en-GB" sz="1600" dirty="0">
                          <a:latin typeface="Segoe UI Variable Text" pitchFamily="2" charset="0"/>
                        </a:rPr>
                        <a:t>Presentation software</a:t>
                      </a:r>
                    </a:p>
                  </a:txBody>
                  <a:tcPr/>
                </a:tc>
                <a:extLst>
                  <a:ext uri="{0D108BD9-81ED-4DB2-BD59-A6C34878D82A}">
                    <a16:rowId xmlns:a16="http://schemas.microsoft.com/office/drawing/2014/main" val="1335273602"/>
                  </a:ext>
                </a:extLst>
              </a:tr>
            </a:tbl>
          </a:graphicData>
        </a:graphic>
      </p:graphicFrame>
      <p:sp>
        <p:nvSpPr>
          <p:cNvPr id="28" name="TextBox 27">
            <a:extLst>
              <a:ext uri="{FF2B5EF4-FFF2-40B4-BE49-F238E27FC236}">
                <a16:creationId xmlns:a16="http://schemas.microsoft.com/office/drawing/2014/main" id="{F2ADB909-EC23-581E-166E-5DE0BCA5068F}"/>
              </a:ext>
            </a:extLst>
          </p:cNvPr>
          <p:cNvSpPr txBox="1"/>
          <p:nvPr/>
        </p:nvSpPr>
        <p:spPr>
          <a:xfrm>
            <a:off x="4125433" y="2240668"/>
            <a:ext cx="3132617" cy="584775"/>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Advantages and Disadvantages</a:t>
            </a:r>
          </a:p>
        </p:txBody>
      </p:sp>
      <p:sp>
        <p:nvSpPr>
          <p:cNvPr id="30" name="TextBox 29">
            <a:extLst>
              <a:ext uri="{FF2B5EF4-FFF2-40B4-BE49-F238E27FC236}">
                <a16:creationId xmlns:a16="http://schemas.microsoft.com/office/drawing/2014/main" id="{D790D5F9-CDA3-818C-C341-EBD6B7B86163}"/>
              </a:ext>
            </a:extLst>
          </p:cNvPr>
          <p:cNvSpPr txBox="1"/>
          <p:nvPr/>
        </p:nvSpPr>
        <p:spPr>
          <a:xfrm>
            <a:off x="4125433" y="2940934"/>
            <a:ext cx="3132617" cy="1330557"/>
          </a:xfrm>
          <a:prstGeom prst="rect">
            <a:avLst/>
          </a:prstGeom>
          <a:solidFill>
            <a:srgbClr val="92D050"/>
          </a:solidFill>
        </p:spPr>
        <p:txBody>
          <a:bodyPr wrap="square">
            <a:spAutoFit/>
          </a:bodyPr>
          <a:lstStyle/>
          <a:p>
            <a:pPr marL="342900" lvl="0" indent="-342900">
              <a:lnSpc>
                <a:spcPct val="107000"/>
              </a:lnSpc>
              <a:spcAft>
                <a:spcPts val="800"/>
              </a:spcAft>
              <a:buSzPts val="1000"/>
              <a:buFont typeface="Symbol" panose="05050102010706020507" pitchFamily="18" charset="2"/>
              <a:buChar char=""/>
              <a:tabLst>
                <a:tab pos="457200" algn="l"/>
              </a:tabLst>
            </a:pPr>
            <a:r>
              <a:rPr lang="en-GB" sz="1400" kern="100" dirty="0">
                <a:effectLst/>
                <a:latin typeface="Segoe UI Variable Text" pitchFamily="2" charset="0"/>
                <a:ea typeface="Aptos" panose="020B0004020202020204" pitchFamily="34" charset="0"/>
                <a:cs typeface="Times New Roman" panose="02020603050405020304" pitchFamily="18" charset="0"/>
              </a:rPr>
              <a:t>Visual representation makes complex processes </a:t>
            </a:r>
            <a:r>
              <a:rPr lang="en-GB" sz="1400" b="1" kern="100" dirty="0">
                <a:effectLst/>
                <a:latin typeface="Segoe UI Variable Text" pitchFamily="2" charset="0"/>
                <a:ea typeface="Aptos" panose="020B0004020202020204" pitchFamily="34" charset="0"/>
                <a:cs typeface="Times New Roman" panose="02020603050405020304" pitchFamily="18" charset="0"/>
              </a:rPr>
              <a:t>easier to understand.</a:t>
            </a:r>
          </a:p>
          <a:p>
            <a:pPr marL="342900" lvl="0" indent="-342900">
              <a:lnSpc>
                <a:spcPct val="107000"/>
              </a:lnSpc>
              <a:spcAft>
                <a:spcPts val="800"/>
              </a:spcAft>
              <a:buSzPts val="1000"/>
              <a:buFont typeface="Symbol" panose="05050102010706020507" pitchFamily="18" charset="2"/>
              <a:buChar char=""/>
              <a:tabLst>
                <a:tab pos="457200" algn="l"/>
              </a:tabLst>
            </a:pPr>
            <a:r>
              <a:rPr lang="en-GB" sz="1400" kern="100" dirty="0">
                <a:effectLst/>
                <a:latin typeface="Segoe UI Variable Text" pitchFamily="2" charset="0"/>
                <a:ea typeface="Aptos" panose="020B0004020202020204" pitchFamily="34" charset="0"/>
                <a:cs typeface="Times New Roman" panose="02020603050405020304" pitchFamily="18" charset="0"/>
              </a:rPr>
              <a:t>Standard symbols provide </a:t>
            </a:r>
            <a:r>
              <a:rPr lang="en-GB" sz="1400" b="1" kern="100" dirty="0">
                <a:effectLst/>
                <a:latin typeface="Segoe UI Variable Text" pitchFamily="2" charset="0"/>
                <a:ea typeface="Aptos" panose="020B0004020202020204" pitchFamily="34" charset="0"/>
                <a:cs typeface="Times New Roman" panose="02020603050405020304" pitchFamily="18" charset="0"/>
              </a:rPr>
              <a:t>clarity and consistency</a:t>
            </a:r>
            <a:r>
              <a:rPr lang="en-GB" sz="1400" kern="100" dirty="0">
                <a:effectLst/>
                <a:latin typeface="Segoe UI Variable Text" pitchFamily="2" charset="0"/>
                <a:ea typeface="Aptos" panose="020B0004020202020204" pitchFamily="34" charset="0"/>
                <a:cs typeface="Times New Roman" panose="02020603050405020304" pitchFamily="18" charset="0"/>
              </a:rPr>
              <a:t>.</a:t>
            </a:r>
            <a:endParaRPr lang="en-GB" sz="1800" kern="100" dirty="0">
              <a:effectLst/>
              <a:latin typeface="Segoe UI Variable Text" pitchFamily="2" charset="0"/>
              <a:ea typeface="Aptos" panose="020B0004020202020204" pitchFamily="34" charset="0"/>
              <a:cs typeface="Times New Roman" panose="02020603050405020304" pitchFamily="18" charset="0"/>
            </a:endParaRPr>
          </a:p>
        </p:txBody>
      </p:sp>
      <p:sp>
        <p:nvSpPr>
          <p:cNvPr id="31" name="TextBox 30">
            <a:extLst>
              <a:ext uri="{FF2B5EF4-FFF2-40B4-BE49-F238E27FC236}">
                <a16:creationId xmlns:a16="http://schemas.microsoft.com/office/drawing/2014/main" id="{63DB445C-0F06-88CB-41EE-1B18794DCE72}"/>
              </a:ext>
            </a:extLst>
          </p:cNvPr>
          <p:cNvSpPr txBox="1"/>
          <p:nvPr/>
        </p:nvSpPr>
        <p:spPr>
          <a:xfrm>
            <a:off x="4125432" y="4331218"/>
            <a:ext cx="3132617" cy="1894173"/>
          </a:xfrm>
          <a:prstGeom prst="rect">
            <a:avLst/>
          </a:prstGeom>
          <a:solidFill>
            <a:schemeClr val="accent2">
              <a:lumMod val="40000"/>
              <a:lumOff val="60000"/>
            </a:schemeClr>
          </a:solidFill>
        </p:spPr>
        <p:txBody>
          <a:bodyPr wrap="square">
            <a:spAutoFit/>
          </a:bodyPr>
          <a:lstStyle/>
          <a:p>
            <a:pPr marL="342900" lvl="0" indent="-342900">
              <a:lnSpc>
                <a:spcPct val="107000"/>
              </a:lnSpc>
              <a:spcAft>
                <a:spcPts val="800"/>
              </a:spcAft>
              <a:buSzPts val="1000"/>
              <a:buFont typeface="Symbol" panose="05050102010706020507" pitchFamily="18" charset="2"/>
              <a:buChar char=""/>
              <a:tabLst>
                <a:tab pos="457200" algn="l"/>
              </a:tabLst>
            </a:pPr>
            <a:r>
              <a:rPr lang="en-GB" sz="1400" kern="100" dirty="0">
                <a:effectLst/>
                <a:latin typeface="Segoe UI Variable Text" pitchFamily="2" charset="0"/>
                <a:ea typeface="Aptos" panose="020B0004020202020204" pitchFamily="34" charset="0"/>
                <a:cs typeface="Times New Roman" panose="02020603050405020304" pitchFamily="18" charset="0"/>
              </a:rPr>
              <a:t>Can become </a:t>
            </a:r>
            <a:r>
              <a:rPr lang="en-GB" sz="1400" b="1" kern="100" dirty="0">
                <a:effectLst/>
                <a:latin typeface="Segoe UI Variable Text" pitchFamily="2" charset="0"/>
                <a:ea typeface="Aptos" panose="020B0004020202020204" pitchFamily="34" charset="0"/>
                <a:cs typeface="Times New Roman" panose="02020603050405020304" pitchFamily="18" charset="0"/>
              </a:rPr>
              <a:t>very complex </a:t>
            </a:r>
            <a:r>
              <a:rPr lang="en-GB" sz="1400" kern="100" dirty="0">
                <a:effectLst/>
                <a:latin typeface="Segoe UI Variable Text" pitchFamily="2" charset="0"/>
                <a:ea typeface="Aptos" panose="020B0004020202020204" pitchFamily="34" charset="0"/>
                <a:cs typeface="Times New Roman" panose="02020603050405020304" pitchFamily="18" charset="0"/>
              </a:rPr>
              <a:t>for large processes.</a:t>
            </a:r>
          </a:p>
          <a:p>
            <a:pPr marL="342900" lvl="0" indent="-342900">
              <a:lnSpc>
                <a:spcPct val="107000"/>
              </a:lnSpc>
              <a:spcAft>
                <a:spcPts val="800"/>
              </a:spcAft>
              <a:buSzPts val="1000"/>
              <a:buFont typeface="Symbol" panose="05050102010706020507" pitchFamily="18" charset="2"/>
              <a:buChar char=""/>
              <a:tabLst>
                <a:tab pos="457200" algn="l"/>
              </a:tabLst>
            </a:pPr>
            <a:r>
              <a:rPr lang="en-GB" sz="1400" b="1" kern="100" dirty="0">
                <a:effectLst/>
                <a:latin typeface="Segoe UI Variable Text" pitchFamily="2" charset="0"/>
                <a:ea typeface="Aptos" panose="020B0004020202020204" pitchFamily="34" charset="0"/>
                <a:cs typeface="Times New Roman" panose="02020603050405020304" pitchFamily="18" charset="0"/>
              </a:rPr>
              <a:t>Time-consuming </a:t>
            </a:r>
            <a:r>
              <a:rPr lang="en-GB" sz="1400" kern="100" dirty="0">
                <a:effectLst/>
                <a:latin typeface="Segoe UI Variable Text" pitchFamily="2" charset="0"/>
                <a:ea typeface="Aptos" panose="020B0004020202020204" pitchFamily="34" charset="0"/>
                <a:cs typeface="Times New Roman" panose="02020603050405020304" pitchFamily="18" charset="0"/>
              </a:rPr>
              <a:t>to create and update for complicated systems.</a:t>
            </a:r>
          </a:p>
          <a:p>
            <a:pPr marL="342900" lvl="0" indent="-342900">
              <a:lnSpc>
                <a:spcPct val="107000"/>
              </a:lnSpc>
              <a:spcAft>
                <a:spcPts val="800"/>
              </a:spcAft>
              <a:buSzPts val="1000"/>
              <a:buFont typeface="Symbol" panose="05050102010706020507" pitchFamily="18" charset="2"/>
              <a:buChar char=""/>
              <a:tabLst>
                <a:tab pos="457200" algn="l"/>
              </a:tabLst>
            </a:pPr>
            <a:r>
              <a:rPr lang="en-GB" sz="1400" b="1" kern="100" dirty="0">
                <a:effectLst/>
                <a:latin typeface="Segoe UI Variable Text" pitchFamily="2" charset="0"/>
                <a:ea typeface="Aptos" panose="020B0004020202020204" pitchFamily="34" charset="0"/>
                <a:cs typeface="Times New Roman" panose="02020603050405020304" pitchFamily="18" charset="0"/>
              </a:rPr>
              <a:t>Requires knowledge </a:t>
            </a:r>
            <a:r>
              <a:rPr lang="en-GB" sz="1400" kern="100" dirty="0">
                <a:effectLst/>
                <a:latin typeface="Segoe UI Variable Text" pitchFamily="2" charset="0"/>
                <a:ea typeface="Aptos" panose="020B0004020202020204" pitchFamily="34" charset="0"/>
                <a:cs typeface="Times New Roman" panose="02020603050405020304" pitchFamily="18" charset="0"/>
              </a:rPr>
              <a:t>of standard symbols to interpret correctly.</a:t>
            </a:r>
          </a:p>
        </p:txBody>
      </p:sp>
      <p:sp>
        <p:nvSpPr>
          <p:cNvPr id="32" name="TextBox 31">
            <a:extLst>
              <a:ext uri="{FF2B5EF4-FFF2-40B4-BE49-F238E27FC236}">
                <a16:creationId xmlns:a16="http://schemas.microsoft.com/office/drawing/2014/main" id="{AE57CDD4-C916-1A24-9F1D-5725AE5B5B41}"/>
              </a:ext>
            </a:extLst>
          </p:cNvPr>
          <p:cNvSpPr txBox="1"/>
          <p:nvPr/>
        </p:nvSpPr>
        <p:spPr>
          <a:xfrm>
            <a:off x="7358045" y="1304994"/>
            <a:ext cx="4748674" cy="337556"/>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Flow chart components</a:t>
            </a:r>
          </a:p>
        </p:txBody>
      </p:sp>
      <p:pic>
        <p:nvPicPr>
          <p:cNvPr id="33" name="Picture 32">
            <a:extLst>
              <a:ext uri="{FF2B5EF4-FFF2-40B4-BE49-F238E27FC236}">
                <a16:creationId xmlns:a16="http://schemas.microsoft.com/office/drawing/2014/main" id="{8159BFA4-D9FF-3306-4089-6B5CA3300FE8}"/>
              </a:ext>
            </a:extLst>
          </p:cNvPr>
          <p:cNvPicPr>
            <a:picLocks noChangeAspect="1"/>
          </p:cNvPicPr>
          <p:nvPr/>
        </p:nvPicPr>
        <p:blipFill>
          <a:blip r:embed="rId3"/>
          <a:stretch>
            <a:fillRect/>
          </a:stretch>
        </p:blipFill>
        <p:spPr>
          <a:xfrm>
            <a:off x="7391655" y="598671"/>
            <a:ext cx="638174" cy="638174"/>
          </a:xfrm>
          <a:prstGeom prst="rect">
            <a:avLst/>
          </a:prstGeom>
        </p:spPr>
      </p:pic>
      <p:sp>
        <p:nvSpPr>
          <p:cNvPr id="34" name="TextBox 33">
            <a:extLst>
              <a:ext uri="{FF2B5EF4-FFF2-40B4-BE49-F238E27FC236}">
                <a16:creationId xmlns:a16="http://schemas.microsoft.com/office/drawing/2014/main" id="{A30A71C2-1B04-8CE9-B124-83E85F76B55A}"/>
              </a:ext>
            </a:extLst>
          </p:cNvPr>
          <p:cNvSpPr txBox="1"/>
          <p:nvPr/>
        </p:nvSpPr>
        <p:spPr>
          <a:xfrm>
            <a:off x="8029829" y="558854"/>
            <a:ext cx="4266062" cy="584775"/>
          </a:xfrm>
          <a:prstGeom prst="rect">
            <a:avLst/>
          </a:prstGeom>
          <a:noFill/>
        </p:spPr>
        <p:txBody>
          <a:bodyPr wrap="square">
            <a:spAutoFit/>
          </a:bodyPr>
          <a:lstStyle/>
          <a:p>
            <a:r>
              <a:rPr lang="en-GB" sz="1600" b="1" dirty="0">
                <a:latin typeface="Segoe UI Variable Text" pitchFamily="2" charset="0"/>
              </a:rPr>
              <a:t>Activity – Flow charts</a:t>
            </a:r>
          </a:p>
          <a:p>
            <a:r>
              <a:rPr lang="en-GB" sz="1600" dirty="0">
                <a:latin typeface="Segoe UI Variable Text" pitchFamily="2" charset="0"/>
              </a:rPr>
              <a:t>Complete Activity A and B.</a:t>
            </a:r>
          </a:p>
        </p:txBody>
      </p:sp>
    </p:spTree>
    <p:extLst>
      <p:ext uri="{BB962C8B-B14F-4D97-AF65-F5344CB8AC3E}">
        <p14:creationId xmlns:p14="http://schemas.microsoft.com/office/powerpoint/2010/main" val="110861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FA740-8A96-40D4-EC58-EF8EA6BFBA17}"/>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49FF835-34F8-A1C9-F8D1-7D4149254350}"/>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Worked example</a:t>
            </a:r>
          </a:p>
        </p:txBody>
      </p:sp>
      <p:sp>
        <p:nvSpPr>
          <p:cNvPr id="2" name="TextBox 1">
            <a:extLst>
              <a:ext uri="{FF2B5EF4-FFF2-40B4-BE49-F238E27FC236}">
                <a16:creationId xmlns:a16="http://schemas.microsoft.com/office/drawing/2014/main" id="{64B56194-5A1F-121E-F47C-A019B24E0A53}"/>
              </a:ext>
            </a:extLst>
          </p:cNvPr>
          <p:cNvSpPr txBox="1"/>
          <p:nvPr/>
        </p:nvSpPr>
        <p:spPr>
          <a:xfrm>
            <a:off x="151102" y="1133012"/>
            <a:ext cx="4843807" cy="830997"/>
          </a:xfrm>
          <a:prstGeom prst="rect">
            <a:avLst/>
          </a:prstGeom>
          <a:noFill/>
        </p:spPr>
        <p:txBody>
          <a:bodyPr wrap="square">
            <a:spAutoFit/>
          </a:bodyPr>
          <a:lstStyle/>
          <a:p>
            <a:r>
              <a:rPr lang="en-GB" sz="1600" b="1" dirty="0">
                <a:latin typeface="Segoe UI Variable Text" pitchFamily="2" charset="0"/>
              </a:rPr>
              <a:t>Guidance</a:t>
            </a:r>
          </a:p>
          <a:p>
            <a:r>
              <a:rPr lang="en-GB" sz="1600" dirty="0">
                <a:latin typeface="Segoe UI Variable Text" pitchFamily="2" charset="0"/>
              </a:rPr>
              <a:t>If you create a flow chart in the exam, marks are likely to be awarded for layout and content.</a:t>
            </a:r>
          </a:p>
        </p:txBody>
      </p:sp>
      <p:sp>
        <p:nvSpPr>
          <p:cNvPr id="3" name="TextBox 2">
            <a:extLst>
              <a:ext uri="{FF2B5EF4-FFF2-40B4-BE49-F238E27FC236}">
                <a16:creationId xmlns:a16="http://schemas.microsoft.com/office/drawing/2014/main" id="{A88DD960-9F41-82EE-0ADD-4C251B80F8A5}"/>
              </a:ext>
            </a:extLst>
          </p:cNvPr>
          <p:cNvSpPr txBox="1"/>
          <p:nvPr/>
        </p:nvSpPr>
        <p:spPr>
          <a:xfrm>
            <a:off x="151102" y="2032736"/>
            <a:ext cx="4843807" cy="348957"/>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Examples</a:t>
            </a:r>
          </a:p>
        </p:txBody>
      </p:sp>
      <p:graphicFrame>
        <p:nvGraphicFramePr>
          <p:cNvPr id="4" name="Table 3">
            <a:extLst>
              <a:ext uri="{FF2B5EF4-FFF2-40B4-BE49-F238E27FC236}">
                <a16:creationId xmlns:a16="http://schemas.microsoft.com/office/drawing/2014/main" id="{EB958ED2-5BAC-58B5-C369-83FCED0F6A0D}"/>
              </a:ext>
            </a:extLst>
          </p:cNvPr>
          <p:cNvGraphicFramePr>
            <a:graphicFrameLocks noGrp="1"/>
          </p:cNvGraphicFramePr>
          <p:nvPr>
            <p:extLst>
              <p:ext uri="{D42A27DB-BD31-4B8C-83A1-F6EECF244321}">
                <p14:modId xmlns:p14="http://schemas.microsoft.com/office/powerpoint/2010/main" val="2409609043"/>
              </p:ext>
            </p:extLst>
          </p:nvPr>
        </p:nvGraphicFramePr>
        <p:xfrm>
          <a:off x="151102" y="2548466"/>
          <a:ext cx="4843808" cy="3388360"/>
        </p:xfrm>
        <a:graphic>
          <a:graphicData uri="http://schemas.openxmlformats.org/drawingml/2006/table">
            <a:tbl>
              <a:tblPr firstRow="1" bandRow="1">
                <a:tableStyleId>{5940675A-B579-460E-94D1-54222C63F5DA}</a:tableStyleId>
              </a:tblPr>
              <a:tblGrid>
                <a:gridCol w="2421904">
                  <a:extLst>
                    <a:ext uri="{9D8B030D-6E8A-4147-A177-3AD203B41FA5}">
                      <a16:colId xmlns:a16="http://schemas.microsoft.com/office/drawing/2014/main" val="1143051117"/>
                    </a:ext>
                  </a:extLst>
                </a:gridCol>
                <a:gridCol w="2421904">
                  <a:extLst>
                    <a:ext uri="{9D8B030D-6E8A-4147-A177-3AD203B41FA5}">
                      <a16:colId xmlns:a16="http://schemas.microsoft.com/office/drawing/2014/main" val="985522629"/>
                    </a:ext>
                  </a:extLst>
                </a:gridCol>
              </a:tblGrid>
              <a:tr h="370840">
                <a:tc>
                  <a:txBody>
                    <a:bodyPr/>
                    <a:lstStyle/>
                    <a:p>
                      <a:pPr algn="ctr"/>
                      <a:r>
                        <a:rPr lang="en-GB" sz="1400" b="1" dirty="0">
                          <a:latin typeface="Segoe UI Variable Text" pitchFamily="2" charset="0"/>
                        </a:rPr>
                        <a:t>Content</a:t>
                      </a:r>
                    </a:p>
                  </a:txBody>
                  <a:tcPr>
                    <a:solidFill>
                      <a:schemeClr val="bg1">
                        <a:lumMod val="85000"/>
                      </a:schemeClr>
                    </a:solidFill>
                  </a:tcPr>
                </a:tc>
                <a:tc>
                  <a:txBody>
                    <a:bodyPr/>
                    <a:lstStyle/>
                    <a:p>
                      <a:pPr algn="ctr"/>
                      <a:r>
                        <a:rPr lang="en-GB" sz="1400" b="1" dirty="0">
                          <a:latin typeface="Segoe UI Variable Text" pitchFamily="2" charset="0"/>
                        </a:rPr>
                        <a:t>Layout</a:t>
                      </a:r>
                    </a:p>
                  </a:txBody>
                  <a:tcPr>
                    <a:solidFill>
                      <a:schemeClr val="bg1">
                        <a:lumMod val="85000"/>
                      </a:schemeClr>
                    </a:solidFill>
                  </a:tcPr>
                </a:tc>
                <a:extLst>
                  <a:ext uri="{0D108BD9-81ED-4DB2-BD59-A6C34878D82A}">
                    <a16:rowId xmlns:a16="http://schemas.microsoft.com/office/drawing/2014/main" val="2489381074"/>
                  </a:ext>
                </a:extLst>
              </a:tr>
              <a:tr h="370840">
                <a:tc>
                  <a:txBody>
                    <a:bodyPr/>
                    <a:lstStyle/>
                    <a:p>
                      <a:pPr algn="ctr"/>
                      <a:r>
                        <a:rPr lang="en-GB" sz="1400" dirty="0">
                          <a:latin typeface="Segoe UI Variable Text" pitchFamily="2" charset="0"/>
                        </a:rPr>
                        <a:t>Logical flow based on question.</a:t>
                      </a:r>
                    </a:p>
                  </a:txBody>
                  <a:tcPr/>
                </a:tc>
                <a:tc>
                  <a:txBody>
                    <a:bodyPr/>
                    <a:lstStyle/>
                    <a:p>
                      <a:pPr algn="ctr"/>
                      <a:r>
                        <a:rPr lang="en-GB" sz="1400" dirty="0">
                          <a:latin typeface="Segoe UI Variable Text" pitchFamily="2" charset="0"/>
                        </a:rPr>
                        <a:t>Standard flow chart symbols used.</a:t>
                      </a:r>
                    </a:p>
                  </a:txBody>
                  <a:tcPr/>
                </a:tc>
                <a:extLst>
                  <a:ext uri="{0D108BD9-81ED-4DB2-BD59-A6C34878D82A}">
                    <a16:rowId xmlns:a16="http://schemas.microsoft.com/office/drawing/2014/main" val="612522697"/>
                  </a:ext>
                </a:extLst>
              </a:tr>
              <a:tr h="370840">
                <a:tc>
                  <a:txBody>
                    <a:bodyPr/>
                    <a:lstStyle/>
                    <a:p>
                      <a:pPr algn="ctr"/>
                      <a:r>
                        <a:rPr lang="en-GB" sz="1400" dirty="0">
                          <a:latin typeface="Segoe UI Variable Text" pitchFamily="2" charset="0"/>
                        </a:rPr>
                        <a:t>Decisions relevant to scenario.</a:t>
                      </a:r>
                    </a:p>
                  </a:txBody>
                  <a:tcPr/>
                </a:tc>
                <a:tc>
                  <a:txBody>
                    <a:bodyPr/>
                    <a:lstStyle/>
                    <a:p>
                      <a:pPr algn="ctr"/>
                      <a:r>
                        <a:rPr lang="en-GB" sz="1400" dirty="0">
                          <a:latin typeface="Segoe UI Variable Text" pitchFamily="2" charset="0"/>
                        </a:rPr>
                        <a:t>Start and End/Stop used</a:t>
                      </a:r>
                    </a:p>
                  </a:txBody>
                  <a:tcPr/>
                </a:tc>
                <a:extLst>
                  <a:ext uri="{0D108BD9-81ED-4DB2-BD59-A6C34878D82A}">
                    <a16:rowId xmlns:a16="http://schemas.microsoft.com/office/drawing/2014/main" val="3826389683"/>
                  </a:ext>
                </a:extLst>
              </a:tr>
              <a:tr h="370840">
                <a:tc>
                  <a:txBody>
                    <a:bodyPr/>
                    <a:lstStyle/>
                    <a:p>
                      <a:pPr algn="ctr"/>
                      <a:r>
                        <a:rPr lang="en-GB" sz="1400" dirty="0">
                          <a:latin typeface="Segoe UI Variable Text" pitchFamily="2" charset="0"/>
                        </a:rPr>
                        <a:t>Messages displayed</a:t>
                      </a:r>
                    </a:p>
                  </a:txBody>
                  <a:tcPr/>
                </a:tc>
                <a:tc>
                  <a:txBody>
                    <a:bodyPr/>
                    <a:lstStyle/>
                    <a:p>
                      <a:pPr algn="ctr"/>
                      <a:r>
                        <a:rPr lang="en-GB" sz="1400" dirty="0">
                          <a:latin typeface="Segoe UI Variable Text" pitchFamily="2" charset="0"/>
                        </a:rPr>
                        <a:t>Decisions have the appropriate number of outcomes.</a:t>
                      </a:r>
                    </a:p>
                  </a:txBody>
                  <a:tcPr/>
                </a:tc>
                <a:extLst>
                  <a:ext uri="{0D108BD9-81ED-4DB2-BD59-A6C34878D82A}">
                    <a16:rowId xmlns:a16="http://schemas.microsoft.com/office/drawing/2014/main" val="3389261623"/>
                  </a:ext>
                </a:extLst>
              </a:tr>
              <a:tr h="370840">
                <a:tc>
                  <a:txBody>
                    <a:bodyPr/>
                    <a:lstStyle/>
                    <a:p>
                      <a:pPr algn="ctr"/>
                      <a:r>
                        <a:rPr lang="en-GB" sz="1400" dirty="0">
                          <a:latin typeface="Segoe UI Variable Text" pitchFamily="2" charset="0"/>
                        </a:rPr>
                        <a:t>Score/Total values increased/outputted (if appropriate)</a:t>
                      </a:r>
                    </a:p>
                  </a:txBody>
                  <a:tcPr/>
                </a:tc>
                <a:tc>
                  <a:txBody>
                    <a:bodyPr/>
                    <a:lstStyle/>
                    <a:p>
                      <a:pPr algn="ctr"/>
                      <a:r>
                        <a:rPr lang="en-GB" sz="1400" dirty="0">
                          <a:latin typeface="Segoe UI Variable Text" pitchFamily="2" charset="0"/>
                        </a:rPr>
                        <a:t>The inclusion if outputs/processes in the correct places.</a:t>
                      </a:r>
                    </a:p>
                  </a:txBody>
                  <a:tcPr/>
                </a:tc>
                <a:extLst>
                  <a:ext uri="{0D108BD9-81ED-4DB2-BD59-A6C34878D82A}">
                    <a16:rowId xmlns:a16="http://schemas.microsoft.com/office/drawing/2014/main" val="3399170149"/>
                  </a:ext>
                </a:extLst>
              </a:tr>
              <a:tr h="370840">
                <a:tc>
                  <a:txBody>
                    <a:bodyPr/>
                    <a:lstStyle/>
                    <a:p>
                      <a:pPr algn="ctr"/>
                      <a:r>
                        <a:rPr lang="en-GB" sz="1400" dirty="0">
                          <a:latin typeface="Segoe UI Variable Text" pitchFamily="2" charset="0"/>
                        </a:rPr>
                        <a:t>All symbols show content</a:t>
                      </a:r>
                    </a:p>
                  </a:txBody>
                  <a:tcPr/>
                </a:tc>
                <a:tc>
                  <a:txBody>
                    <a:bodyPr/>
                    <a:lstStyle/>
                    <a:p>
                      <a:pPr algn="ctr"/>
                      <a:r>
                        <a:rPr lang="en-GB" sz="1400" dirty="0">
                          <a:latin typeface="Segoe UI Variable Text" pitchFamily="2" charset="0"/>
                        </a:rPr>
                        <a:t>The use of repeat/loop (if appropriate)</a:t>
                      </a:r>
                    </a:p>
                  </a:txBody>
                  <a:tcPr/>
                </a:tc>
                <a:extLst>
                  <a:ext uri="{0D108BD9-81ED-4DB2-BD59-A6C34878D82A}">
                    <a16:rowId xmlns:a16="http://schemas.microsoft.com/office/drawing/2014/main" val="516853020"/>
                  </a:ext>
                </a:extLst>
              </a:tr>
            </a:tbl>
          </a:graphicData>
        </a:graphic>
      </p:graphicFrame>
      <p:sp>
        <p:nvSpPr>
          <p:cNvPr id="11" name="TextBox 10">
            <a:extLst>
              <a:ext uri="{FF2B5EF4-FFF2-40B4-BE49-F238E27FC236}">
                <a16:creationId xmlns:a16="http://schemas.microsoft.com/office/drawing/2014/main" id="{9C0893F1-686D-4D8A-ADF7-6C4B079C156F}"/>
              </a:ext>
            </a:extLst>
          </p:cNvPr>
          <p:cNvSpPr txBox="1"/>
          <p:nvPr/>
        </p:nvSpPr>
        <p:spPr>
          <a:xfrm>
            <a:off x="5215744" y="891540"/>
            <a:ext cx="4843807" cy="338554"/>
          </a:xfrm>
          <a:prstGeom prst="rect">
            <a:avLst/>
          </a:prstGeom>
          <a:noFill/>
        </p:spPr>
        <p:txBody>
          <a:bodyPr wrap="square">
            <a:spAutoFit/>
          </a:bodyPr>
          <a:lstStyle/>
          <a:p>
            <a:r>
              <a:rPr lang="en-GB" sz="1600" b="1" dirty="0">
                <a:latin typeface="Segoe UI Variable Text" pitchFamily="2" charset="0"/>
              </a:rPr>
              <a:t>Activity B solution</a:t>
            </a:r>
          </a:p>
        </p:txBody>
      </p:sp>
      <p:pic>
        <p:nvPicPr>
          <p:cNvPr id="14" name="Picture 13">
            <a:extLst>
              <a:ext uri="{FF2B5EF4-FFF2-40B4-BE49-F238E27FC236}">
                <a16:creationId xmlns:a16="http://schemas.microsoft.com/office/drawing/2014/main" id="{0B4C1822-A976-FA65-FEB8-E23B83369A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5409" y="1474398"/>
            <a:ext cx="5077460" cy="4400550"/>
          </a:xfrm>
          <a:prstGeom prst="rect">
            <a:avLst/>
          </a:prstGeom>
        </p:spPr>
      </p:pic>
    </p:spTree>
    <p:extLst>
      <p:ext uri="{BB962C8B-B14F-4D97-AF65-F5344CB8AC3E}">
        <p14:creationId xmlns:p14="http://schemas.microsoft.com/office/powerpoint/2010/main" val="276459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3FF75-6FC7-FCCA-737E-B5DC16F36F3D}"/>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0A9E65FA-6652-9283-346D-1BCD2137D9C3}"/>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Worked example</a:t>
            </a:r>
          </a:p>
        </p:txBody>
      </p:sp>
      <p:sp>
        <p:nvSpPr>
          <p:cNvPr id="2" name="TextBox 1">
            <a:extLst>
              <a:ext uri="{FF2B5EF4-FFF2-40B4-BE49-F238E27FC236}">
                <a16:creationId xmlns:a16="http://schemas.microsoft.com/office/drawing/2014/main" id="{03550B29-DAB8-946C-ACF7-5E5DB4218F4E}"/>
              </a:ext>
            </a:extLst>
          </p:cNvPr>
          <p:cNvSpPr txBox="1"/>
          <p:nvPr/>
        </p:nvSpPr>
        <p:spPr>
          <a:xfrm>
            <a:off x="151102" y="1133012"/>
            <a:ext cx="4843807" cy="830997"/>
          </a:xfrm>
          <a:prstGeom prst="rect">
            <a:avLst/>
          </a:prstGeom>
          <a:noFill/>
        </p:spPr>
        <p:txBody>
          <a:bodyPr wrap="square">
            <a:spAutoFit/>
          </a:bodyPr>
          <a:lstStyle/>
          <a:p>
            <a:r>
              <a:rPr lang="en-GB" sz="1600" b="1" dirty="0">
                <a:latin typeface="Segoe UI Variable Text" pitchFamily="2" charset="0"/>
              </a:rPr>
              <a:t>Guidance</a:t>
            </a:r>
          </a:p>
          <a:p>
            <a:r>
              <a:rPr lang="en-GB" sz="1600" dirty="0">
                <a:latin typeface="Segoe UI Variable Text" pitchFamily="2" charset="0"/>
              </a:rPr>
              <a:t>If you create a flow chart in the exam, marks are likely to be awarded for layout and content.</a:t>
            </a:r>
          </a:p>
        </p:txBody>
      </p:sp>
      <p:sp>
        <p:nvSpPr>
          <p:cNvPr id="3" name="TextBox 2">
            <a:extLst>
              <a:ext uri="{FF2B5EF4-FFF2-40B4-BE49-F238E27FC236}">
                <a16:creationId xmlns:a16="http://schemas.microsoft.com/office/drawing/2014/main" id="{A8B91EDF-0447-A4DC-B832-7F76D8B2D049}"/>
              </a:ext>
            </a:extLst>
          </p:cNvPr>
          <p:cNvSpPr txBox="1"/>
          <p:nvPr/>
        </p:nvSpPr>
        <p:spPr>
          <a:xfrm>
            <a:off x="151102" y="2032736"/>
            <a:ext cx="4843807" cy="348957"/>
          </a:xfrm>
          <a:prstGeom prst="rect">
            <a:avLst/>
          </a:prstGeom>
          <a:solidFill>
            <a:schemeClr val="bg1">
              <a:lumMod val="95000"/>
            </a:schemeClr>
          </a:solidFill>
        </p:spPr>
        <p:txBody>
          <a:bodyPr wrap="square">
            <a:spAutoFit/>
          </a:bodyPr>
          <a:lstStyle/>
          <a:p>
            <a:pPr algn="ctr"/>
            <a:r>
              <a:rPr lang="en-GB" sz="1600" b="1" dirty="0">
                <a:latin typeface="Segoe UI Variable Text" pitchFamily="2" charset="0"/>
              </a:rPr>
              <a:t>Examples</a:t>
            </a:r>
          </a:p>
        </p:txBody>
      </p:sp>
      <p:graphicFrame>
        <p:nvGraphicFramePr>
          <p:cNvPr id="4" name="Table 3">
            <a:extLst>
              <a:ext uri="{FF2B5EF4-FFF2-40B4-BE49-F238E27FC236}">
                <a16:creationId xmlns:a16="http://schemas.microsoft.com/office/drawing/2014/main" id="{774E12A9-6859-0DE9-3AF5-9E8975FBFD6C}"/>
              </a:ext>
            </a:extLst>
          </p:cNvPr>
          <p:cNvGraphicFramePr>
            <a:graphicFrameLocks noGrp="1"/>
          </p:cNvGraphicFramePr>
          <p:nvPr>
            <p:extLst>
              <p:ext uri="{D42A27DB-BD31-4B8C-83A1-F6EECF244321}">
                <p14:modId xmlns:p14="http://schemas.microsoft.com/office/powerpoint/2010/main" val="2450866791"/>
              </p:ext>
            </p:extLst>
          </p:nvPr>
        </p:nvGraphicFramePr>
        <p:xfrm>
          <a:off x="151102" y="2548466"/>
          <a:ext cx="4843808" cy="3388360"/>
        </p:xfrm>
        <a:graphic>
          <a:graphicData uri="http://schemas.openxmlformats.org/drawingml/2006/table">
            <a:tbl>
              <a:tblPr firstRow="1" bandRow="1">
                <a:tableStyleId>{5940675A-B579-460E-94D1-54222C63F5DA}</a:tableStyleId>
              </a:tblPr>
              <a:tblGrid>
                <a:gridCol w="2421904">
                  <a:extLst>
                    <a:ext uri="{9D8B030D-6E8A-4147-A177-3AD203B41FA5}">
                      <a16:colId xmlns:a16="http://schemas.microsoft.com/office/drawing/2014/main" val="1143051117"/>
                    </a:ext>
                  </a:extLst>
                </a:gridCol>
                <a:gridCol w="2421904">
                  <a:extLst>
                    <a:ext uri="{9D8B030D-6E8A-4147-A177-3AD203B41FA5}">
                      <a16:colId xmlns:a16="http://schemas.microsoft.com/office/drawing/2014/main" val="985522629"/>
                    </a:ext>
                  </a:extLst>
                </a:gridCol>
              </a:tblGrid>
              <a:tr h="370840">
                <a:tc>
                  <a:txBody>
                    <a:bodyPr/>
                    <a:lstStyle/>
                    <a:p>
                      <a:pPr algn="ctr"/>
                      <a:r>
                        <a:rPr lang="en-GB" sz="1400" b="1" dirty="0">
                          <a:latin typeface="Segoe UI Variable Text" pitchFamily="2" charset="0"/>
                        </a:rPr>
                        <a:t>Content</a:t>
                      </a:r>
                    </a:p>
                  </a:txBody>
                  <a:tcPr>
                    <a:solidFill>
                      <a:schemeClr val="bg1">
                        <a:lumMod val="85000"/>
                      </a:schemeClr>
                    </a:solidFill>
                  </a:tcPr>
                </a:tc>
                <a:tc>
                  <a:txBody>
                    <a:bodyPr/>
                    <a:lstStyle/>
                    <a:p>
                      <a:pPr algn="ctr"/>
                      <a:r>
                        <a:rPr lang="en-GB" sz="1400" b="1" dirty="0">
                          <a:latin typeface="Segoe UI Variable Text" pitchFamily="2" charset="0"/>
                        </a:rPr>
                        <a:t>Layout</a:t>
                      </a:r>
                    </a:p>
                  </a:txBody>
                  <a:tcPr>
                    <a:solidFill>
                      <a:schemeClr val="bg1">
                        <a:lumMod val="85000"/>
                      </a:schemeClr>
                    </a:solidFill>
                  </a:tcPr>
                </a:tc>
                <a:extLst>
                  <a:ext uri="{0D108BD9-81ED-4DB2-BD59-A6C34878D82A}">
                    <a16:rowId xmlns:a16="http://schemas.microsoft.com/office/drawing/2014/main" val="2489381074"/>
                  </a:ext>
                </a:extLst>
              </a:tr>
              <a:tr h="370840">
                <a:tc>
                  <a:txBody>
                    <a:bodyPr/>
                    <a:lstStyle/>
                    <a:p>
                      <a:pPr algn="ctr"/>
                      <a:r>
                        <a:rPr lang="en-GB" sz="1400" dirty="0">
                          <a:latin typeface="Segoe UI Variable Text" pitchFamily="2" charset="0"/>
                        </a:rPr>
                        <a:t>Logical flow based on question.</a:t>
                      </a:r>
                    </a:p>
                  </a:txBody>
                  <a:tcPr>
                    <a:solidFill>
                      <a:srgbClr val="92D050"/>
                    </a:solidFill>
                  </a:tcPr>
                </a:tc>
                <a:tc>
                  <a:txBody>
                    <a:bodyPr/>
                    <a:lstStyle/>
                    <a:p>
                      <a:pPr algn="ctr"/>
                      <a:r>
                        <a:rPr lang="en-GB" sz="1400" dirty="0">
                          <a:latin typeface="Segoe UI Variable Text" pitchFamily="2" charset="0"/>
                        </a:rPr>
                        <a:t>Standard flow chart symbols used.</a:t>
                      </a:r>
                    </a:p>
                  </a:txBody>
                  <a:tcPr>
                    <a:solidFill>
                      <a:srgbClr val="92D050"/>
                    </a:solidFill>
                  </a:tcPr>
                </a:tc>
                <a:extLst>
                  <a:ext uri="{0D108BD9-81ED-4DB2-BD59-A6C34878D82A}">
                    <a16:rowId xmlns:a16="http://schemas.microsoft.com/office/drawing/2014/main" val="612522697"/>
                  </a:ext>
                </a:extLst>
              </a:tr>
              <a:tr h="370840">
                <a:tc>
                  <a:txBody>
                    <a:bodyPr/>
                    <a:lstStyle/>
                    <a:p>
                      <a:pPr algn="ctr"/>
                      <a:r>
                        <a:rPr lang="en-GB" sz="1400" dirty="0">
                          <a:latin typeface="Segoe UI Variable Text" pitchFamily="2" charset="0"/>
                        </a:rPr>
                        <a:t>Decisions relevant to scenario.</a:t>
                      </a:r>
                    </a:p>
                  </a:txBody>
                  <a:tcPr>
                    <a:solidFill>
                      <a:srgbClr val="92D050"/>
                    </a:solidFill>
                  </a:tcPr>
                </a:tc>
                <a:tc>
                  <a:txBody>
                    <a:bodyPr/>
                    <a:lstStyle/>
                    <a:p>
                      <a:pPr algn="ctr"/>
                      <a:r>
                        <a:rPr lang="en-GB" sz="1400" dirty="0">
                          <a:latin typeface="Segoe UI Variable Text" pitchFamily="2" charset="0"/>
                        </a:rPr>
                        <a:t>Start and/or End/Stop used</a:t>
                      </a:r>
                    </a:p>
                  </a:txBody>
                  <a:tcPr>
                    <a:solidFill>
                      <a:srgbClr val="92D050"/>
                    </a:solidFill>
                  </a:tcPr>
                </a:tc>
                <a:extLst>
                  <a:ext uri="{0D108BD9-81ED-4DB2-BD59-A6C34878D82A}">
                    <a16:rowId xmlns:a16="http://schemas.microsoft.com/office/drawing/2014/main" val="3826389683"/>
                  </a:ext>
                </a:extLst>
              </a:tr>
              <a:tr h="370840">
                <a:tc>
                  <a:txBody>
                    <a:bodyPr/>
                    <a:lstStyle/>
                    <a:p>
                      <a:pPr algn="ctr"/>
                      <a:r>
                        <a:rPr lang="en-GB" sz="1400" dirty="0">
                          <a:latin typeface="Segoe UI Variable Text" pitchFamily="2" charset="0"/>
                        </a:rPr>
                        <a:t>Messages displayed</a:t>
                      </a:r>
                    </a:p>
                  </a:txBody>
                  <a:tcPr>
                    <a:solidFill>
                      <a:srgbClr val="92D050"/>
                    </a:solidFill>
                  </a:tcPr>
                </a:tc>
                <a:tc>
                  <a:txBody>
                    <a:bodyPr/>
                    <a:lstStyle/>
                    <a:p>
                      <a:pPr algn="ctr"/>
                      <a:r>
                        <a:rPr lang="en-GB" sz="1400" dirty="0">
                          <a:latin typeface="Segoe UI Variable Text" pitchFamily="2" charset="0"/>
                        </a:rPr>
                        <a:t>Decisions have the appropriate number of outcomes.</a:t>
                      </a:r>
                    </a:p>
                  </a:txBody>
                  <a:tcPr>
                    <a:solidFill>
                      <a:srgbClr val="92D050"/>
                    </a:solidFill>
                  </a:tcPr>
                </a:tc>
                <a:extLst>
                  <a:ext uri="{0D108BD9-81ED-4DB2-BD59-A6C34878D82A}">
                    <a16:rowId xmlns:a16="http://schemas.microsoft.com/office/drawing/2014/main" val="3389261623"/>
                  </a:ext>
                </a:extLst>
              </a:tr>
              <a:tr h="370840">
                <a:tc>
                  <a:txBody>
                    <a:bodyPr/>
                    <a:lstStyle/>
                    <a:p>
                      <a:pPr algn="ctr"/>
                      <a:r>
                        <a:rPr lang="en-GB" sz="1400" dirty="0">
                          <a:latin typeface="Segoe UI Variable Text" pitchFamily="2" charset="0"/>
                        </a:rPr>
                        <a:t>Score/Total values increased/outputted (if appropriate)</a:t>
                      </a:r>
                    </a:p>
                  </a:txBody>
                  <a:tcPr/>
                </a:tc>
                <a:tc>
                  <a:txBody>
                    <a:bodyPr/>
                    <a:lstStyle/>
                    <a:p>
                      <a:pPr algn="ctr"/>
                      <a:r>
                        <a:rPr lang="en-GB" sz="1400" dirty="0">
                          <a:latin typeface="Segoe UI Variable Text" pitchFamily="2" charset="0"/>
                        </a:rPr>
                        <a:t>The inclusion if outputs/processes in the correct places.</a:t>
                      </a:r>
                    </a:p>
                  </a:txBody>
                  <a:tcPr>
                    <a:solidFill>
                      <a:srgbClr val="92D050"/>
                    </a:solidFill>
                  </a:tcPr>
                </a:tc>
                <a:extLst>
                  <a:ext uri="{0D108BD9-81ED-4DB2-BD59-A6C34878D82A}">
                    <a16:rowId xmlns:a16="http://schemas.microsoft.com/office/drawing/2014/main" val="3399170149"/>
                  </a:ext>
                </a:extLst>
              </a:tr>
              <a:tr h="370840">
                <a:tc>
                  <a:txBody>
                    <a:bodyPr/>
                    <a:lstStyle/>
                    <a:p>
                      <a:pPr algn="ctr"/>
                      <a:r>
                        <a:rPr lang="en-GB" sz="1400" dirty="0">
                          <a:latin typeface="Segoe UI Variable Text" pitchFamily="2" charset="0"/>
                        </a:rPr>
                        <a:t>All symbols show content</a:t>
                      </a:r>
                    </a:p>
                  </a:txBody>
                  <a:tcPr>
                    <a:solidFill>
                      <a:srgbClr val="92D050"/>
                    </a:solidFill>
                  </a:tcPr>
                </a:tc>
                <a:tc>
                  <a:txBody>
                    <a:bodyPr/>
                    <a:lstStyle/>
                    <a:p>
                      <a:pPr algn="ctr"/>
                      <a:r>
                        <a:rPr lang="en-GB" sz="1400" dirty="0">
                          <a:latin typeface="Segoe UI Variable Text" pitchFamily="2" charset="0"/>
                        </a:rPr>
                        <a:t>The use of repeat/loop (if appropriate)</a:t>
                      </a:r>
                    </a:p>
                  </a:txBody>
                  <a:tcPr>
                    <a:solidFill>
                      <a:srgbClr val="92D050"/>
                    </a:solidFill>
                  </a:tcPr>
                </a:tc>
                <a:extLst>
                  <a:ext uri="{0D108BD9-81ED-4DB2-BD59-A6C34878D82A}">
                    <a16:rowId xmlns:a16="http://schemas.microsoft.com/office/drawing/2014/main" val="516853020"/>
                  </a:ext>
                </a:extLst>
              </a:tr>
            </a:tbl>
          </a:graphicData>
        </a:graphic>
      </p:graphicFrame>
      <p:sp>
        <p:nvSpPr>
          <p:cNvPr id="11" name="TextBox 10">
            <a:extLst>
              <a:ext uri="{FF2B5EF4-FFF2-40B4-BE49-F238E27FC236}">
                <a16:creationId xmlns:a16="http://schemas.microsoft.com/office/drawing/2014/main" id="{15A92BC9-DB09-10F2-F410-56C537F855F5}"/>
              </a:ext>
            </a:extLst>
          </p:cNvPr>
          <p:cNvSpPr txBox="1"/>
          <p:nvPr/>
        </p:nvSpPr>
        <p:spPr>
          <a:xfrm>
            <a:off x="5215744" y="891540"/>
            <a:ext cx="4843807" cy="338554"/>
          </a:xfrm>
          <a:prstGeom prst="rect">
            <a:avLst/>
          </a:prstGeom>
          <a:noFill/>
        </p:spPr>
        <p:txBody>
          <a:bodyPr wrap="square">
            <a:spAutoFit/>
          </a:bodyPr>
          <a:lstStyle/>
          <a:p>
            <a:r>
              <a:rPr lang="en-GB" sz="1600" b="1" dirty="0">
                <a:latin typeface="Segoe UI Variable Text" pitchFamily="2" charset="0"/>
              </a:rPr>
              <a:t>Activity B solution</a:t>
            </a:r>
          </a:p>
        </p:txBody>
      </p:sp>
      <p:pic>
        <p:nvPicPr>
          <p:cNvPr id="14" name="Picture 13">
            <a:extLst>
              <a:ext uri="{FF2B5EF4-FFF2-40B4-BE49-F238E27FC236}">
                <a16:creationId xmlns:a16="http://schemas.microsoft.com/office/drawing/2014/main" id="{EAAB46D9-F776-6060-206E-505F3AE84E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5409" y="1474398"/>
            <a:ext cx="5077460" cy="4400550"/>
          </a:xfrm>
          <a:prstGeom prst="rect">
            <a:avLst/>
          </a:prstGeom>
        </p:spPr>
      </p:pic>
      <p:sp>
        <p:nvSpPr>
          <p:cNvPr id="5" name="TextBox 4">
            <a:extLst>
              <a:ext uri="{FF2B5EF4-FFF2-40B4-BE49-F238E27FC236}">
                <a16:creationId xmlns:a16="http://schemas.microsoft.com/office/drawing/2014/main" id="{324A32B6-8251-4344-B16B-0C0DF0358468}"/>
              </a:ext>
            </a:extLst>
          </p:cNvPr>
          <p:cNvSpPr txBox="1"/>
          <p:nvPr/>
        </p:nvSpPr>
        <p:spPr>
          <a:xfrm>
            <a:off x="9601201" y="655958"/>
            <a:ext cx="2439698" cy="738664"/>
          </a:xfrm>
          <a:prstGeom prst="rect">
            <a:avLst/>
          </a:prstGeom>
          <a:solidFill>
            <a:schemeClr val="bg1">
              <a:lumMod val="85000"/>
            </a:schemeClr>
          </a:solidFill>
        </p:spPr>
        <p:txBody>
          <a:bodyPr wrap="square" rtlCol="0">
            <a:spAutoFit/>
          </a:bodyPr>
          <a:lstStyle/>
          <a:p>
            <a:r>
              <a:rPr lang="en-GB" sz="1400" b="1" dirty="0">
                <a:latin typeface="Segoe UI Variable Text" pitchFamily="2" charset="0"/>
              </a:rPr>
              <a:t>Layout</a:t>
            </a:r>
          </a:p>
          <a:p>
            <a:r>
              <a:rPr lang="en-GB" sz="1400" dirty="0">
                <a:latin typeface="Segoe UI Variable Text" pitchFamily="2" charset="0"/>
              </a:rPr>
              <a:t>All flow charts symbols are the ones commonly used.</a:t>
            </a:r>
          </a:p>
        </p:txBody>
      </p:sp>
      <p:sp>
        <p:nvSpPr>
          <p:cNvPr id="7" name="TextBox 6">
            <a:extLst>
              <a:ext uri="{FF2B5EF4-FFF2-40B4-BE49-F238E27FC236}">
                <a16:creationId xmlns:a16="http://schemas.microsoft.com/office/drawing/2014/main" id="{0DA4A796-AE39-6046-CDCF-FF2D01773AF6}"/>
              </a:ext>
            </a:extLst>
          </p:cNvPr>
          <p:cNvSpPr txBox="1"/>
          <p:nvPr/>
        </p:nvSpPr>
        <p:spPr>
          <a:xfrm>
            <a:off x="9601201" y="1594677"/>
            <a:ext cx="2439698" cy="738664"/>
          </a:xfrm>
          <a:prstGeom prst="rect">
            <a:avLst/>
          </a:prstGeom>
          <a:solidFill>
            <a:schemeClr val="bg1">
              <a:lumMod val="85000"/>
            </a:schemeClr>
          </a:solidFill>
        </p:spPr>
        <p:txBody>
          <a:bodyPr wrap="square" rtlCol="0">
            <a:spAutoFit/>
          </a:bodyPr>
          <a:lstStyle/>
          <a:p>
            <a:r>
              <a:rPr lang="en-GB" sz="1400" b="1" dirty="0">
                <a:latin typeface="Segoe UI Variable Text" pitchFamily="2" charset="0"/>
              </a:rPr>
              <a:t>Layout</a:t>
            </a:r>
          </a:p>
          <a:p>
            <a:r>
              <a:rPr lang="en-GB" sz="1400" dirty="0">
                <a:latin typeface="Segoe UI Variable Text" pitchFamily="2" charset="0"/>
              </a:rPr>
              <a:t>Start used. End is not as it’s a repeating process.</a:t>
            </a:r>
          </a:p>
        </p:txBody>
      </p:sp>
      <p:sp>
        <p:nvSpPr>
          <p:cNvPr id="8" name="TextBox 7">
            <a:extLst>
              <a:ext uri="{FF2B5EF4-FFF2-40B4-BE49-F238E27FC236}">
                <a16:creationId xmlns:a16="http://schemas.microsoft.com/office/drawing/2014/main" id="{D2D8C658-ECE7-B7C1-13F0-84051B0146C9}"/>
              </a:ext>
            </a:extLst>
          </p:cNvPr>
          <p:cNvSpPr txBox="1"/>
          <p:nvPr/>
        </p:nvSpPr>
        <p:spPr>
          <a:xfrm>
            <a:off x="9601200" y="3948512"/>
            <a:ext cx="2439698" cy="738664"/>
          </a:xfrm>
          <a:prstGeom prst="rect">
            <a:avLst/>
          </a:prstGeom>
          <a:solidFill>
            <a:schemeClr val="bg1">
              <a:lumMod val="85000"/>
            </a:schemeClr>
          </a:solidFill>
        </p:spPr>
        <p:txBody>
          <a:bodyPr wrap="square" rtlCol="0">
            <a:spAutoFit/>
          </a:bodyPr>
          <a:lstStyle/>
          <a:p>
            <a:r>
              <a:rPr lang="en-GB" sz="1400" b="1" dirty="0">
                <a:latin typeface="Segoe UI Variable Text" pitchFamily="2" charset="0"/>
              </a:rPr>
              <a:t>Layout</a:t>
            </a:r>
          </a:p>
          <a:p>
            <a:r>
              <a:rPr lang="en-GB" sz="1400" dirty="0">
                <a:latin typeface="Segoe UI Variable Text" pitchFamily="2" charset="0"/>
              </a:rPr>
              <a:t>The decision has two outcomes ON/OFF.</a:t>
            </a:r>
          </a:p>
        </p:txBody>
      </p:sp>
      <p:sp>
        <p:nvSpPr>
          <p:cNvPr id="9" name="TextBox 8">
            <a:extLst>
              <a:ext uri="{FF2B5EF4-FFF2-40B4-BE49-F238E27FC236}">
                <a16:creationId xmlns:a16="http://schemas.microsoft.com/office/drawing/2014/main" id="{564D102F-9C1A-F3F7-3B75-D6132F03BA56}"/>
              </a:ext>
            </a:extLst>
          </p:cNvPr>
          <p:cNvSpPr txBox="1"/>
          <p:nvPr/>
        </p:nvSpPr>
        <p:spPr>
          <a:xfrm>
            <a:off x="9601200" y="4727064"/>
            <a:ext cx="2439698" cy="738664"/>
          </a:xfrm>
          <a:prstGeom prst="rect">
            <a:avLst/>
          </a:prstGeom>
          <a:solidFill>
            <a:schemeClr val="bg1">
              <a:lumMod val="85000"/>
            </a:schemeClr>
          </a:solidFill>
        </p:spPr>
        <p:txBody>
          <a:bodyPr wrap="square" rtlCol="0">
            <a:spAutoFit/>
          </a:bodyPr>
          <a:lstStyle/>
          <a:p>
            <a:r>
              <a:rPr lang="en-GB" sz="1400" b="1" dirty="0">
                <a:latin typeface="Segoe UI Variable Text" pitchFamily="2" charset="0"/>
              </a:rPr>
              <a:t>Layout</a:t>
            </a:r>
          </a:p>
          <a:p>
            <a:r>
              <a:rPr lang="en-GB" sz="1400" dirty="0">
                <a:latin typeface="Segoe UI Variable Text" pitchFamily="2" charset="0"/>
              </a:rPr>
              <a:t>Outputs included because of the decision.</a:t>
            </a:r>
          </a:p>
        </p:txBody>
      </p:sp>
      <p:sp>
        <p:nvSpPr>
          <p:cNvPr id="10" name="TextBox 9">
            <a:extLst>
              <a:ext uri="{FF2B5EF4-FFF2-40B4-BE49-F238E27FC236}">
                <a16:creationId xmlns:a16="http://schemas.microsoft.com/office/drawing/2014/main" id="{75B566E3-F97D-8C7D-18C7-FC55152B8C4D}"/>
              </a:ext>
            </a:extLst>
          </p:cNvPr>
          <p:cNvSpPr txBox="1"/>
          <p:nvPr/>
        </p:nvSpPr>
        <p:spPr>
          <a:xfrm>
            <a:off x="9601200" y="5505616"/>
            <a:ext cx="2439698" cy="738664"/>
          </a:xfrm>
          <a:prstGeom prst="rect">
            <a:avLst/>
          </a:prstGeom>
          <a:solidFill>
            <a:schemeClr val="bg1">
              <a:lumMod val="85000"/>
            </a:schemeClr>
          </a:solidFill>
        </p:spPr>
        <p:txBody>
          <a:bodyPr wrap="square" rtlCol="0">
            <a:spAutoFit/>
          </a:bodyPr>
          <a:lstStyle/>
          <a:p>
            <a:r>
              <a:rPr lang="en-GB" sz="1400" b="1" dirty="0">
                <a:latin typeface="Segoe UI Variable Text" pitchFamily="2" charset="0"/>
              </a:rPr>
              <a:t>Layout</a:t>
            </a:r>
          </a:p>
          <a:p>
            <a:r>
              <a:rPr lang="en-GB" sz="1400" dirty="0">
                <a:latin typeface="Segoe UI Variable Text" pitchFamily="2" charset="0"/>
              </a:rPr>
              <a:t>The use of repeat with lines going back to the start.</a:t>
            </a:r>
          </a:p>
        </p:txBody>
      </p:sp>
      <p:sp>
        <p:nvSpPr>
          <p:cNvPr id="12" name="TextBox 11">
            <a:extLst>
              <a:ext uri="{FF2B5EF4-FFF2-40B4-BE49-F238E27FC236}">
                <a16:creationId xmlns:a16="http://schemas.microsoft.com/office/drawing/2014/main" id="{FE25E790-C009-5F61-7406-2A2AF95B88B6}"/>
              </a:ext>
            </a:extLst>
          </p:cNvPr>
          <p:cNvSpPr txBox="1"/>
          <p:nvPr/>
        </p:nvSpPr>
        <p:spPr>
          <a:xfrm>
            <a:off x="5197949" y="1465676"/>
            <a:ext cx="2085353" cy="738664"/>
          </a:xfrm>
          <a:prstGeom prst="rect">
            <a:avLst/>
          </a:prstGeom>
          <a:solidFill>
            <a:schemeClr val="bg1">
              <a:lumMod val="85000"/>
            </a:schemeClr>
          </a:solidFill>
        </p:spPr>
        <p:txBody>
          <a:bodyPr wrap="square" rtlCol="0">
            <a:spAutoFit/>
          </a:bodyPr>
          <a:lstStyle/>
          <a:p>
            <a:r>
              <a:rPr lang="en-GB" sz="1400" b="1" dirty="0">
                <a:latin typeface="Segoe UI Variable Text" pitchFamily="2" charset="0"/>
              </a:rPr>
              <a:t>Content</a:t>
            </a:r>
          </a:p>
          <a:p>
            <a:r>
              <a:rPr lang="en-GB" sz="1400" dirty="0">
                <a:latin typeface="Segoe UI Variable Text" pitchFamily="2" charset="0"/>
              </a:rPr>
              <a:t>Logically makes sense based on the scenario.</a:t>
            </a:r>
          </a:p>
        </p:txBody>
      </p:sp>
      <p:sp>
        <p:nvSpPr>
          <p:cNvPr id="13" name="TextBox 12">
            <a:extLst>
              <a:ext uri="{FF2B5EF4-FFF2-40B4-BE49-F238E27FC236}">
                <a16:creationId xmlns:a16="http://schemas.microsoft.com/office/drawing/2014/main" id="{0F472044-A44A-AD36-676F-ED4420D580F9}"/>
              </a:ext>
            </a:extLst>
          </p:cNvPr>
          <p:cNvSpPr txBox="1"/>
          <p:nvPr/>
        </p:nvSpPr>
        <p:spPr>
          <a:xfrm>
            <a:off x="5215745" y="2548466"/>
            <a:ext cx="2301474" cy="738664"/>
          </a:xfrm>
          <a:prstGeom prst="rect">
            <a:avLst/>
          </a:prstGeom>
          <a:solidFill>
            <a:schemeClr val="bg1">
              <a:lumMod val="85000"/>
            </a:schemeClr>
          </a:solidFill>
        </p:spPr>
        <p:txBody>
          <a:bodyPr wrap="square" rtlCol="0">
            <a:spAutoFit/>
          </a:bodyPr>
          <a:lstStyle/>
          <a:p>
            <a:r>
              <a:rPr lang="en-GB" sz="1400" b="1" dirty="0">
                <a:latin typeface="Segoe UI Variable Text" pitchFamily="2" charset="0"/>
              </a:rPr>
              <a:t>Content</a:t>
            </a:r>
          </a:p>
          <a:p>
            <a:r>
              <a:rPr lang="en-GB" sz="1400" dirty="0">
                <a:latin typeface="Segoe UI Variable Text" pitchFamily="2" charset="0"/>
              </a:rPr>
              <a:t>Decision labelled so it’s relevant to the scenario.</a:t>
            </a:r>
          </a:p>
        </p:txBody>
      </p:sp>
      <p:sp>
        <p:nvSpPr>
          <p:cNvPr id="15" name="TextBox 14">
            <a:extLst>
              <a:ext uri="{FF2B5EF4-FFF2-40B4-BE49-F238E27FC236}">
                <a16:creationId xmlns:a16="http://schemas.microsoft.com/office/drawing/2014/main" id="{F29CF675-F3ED-B2A9-5368-76C1EAB23EBF}"/>
              </a:ext>
            </a:extLst>
          </p:cNvPr>
          <p:cNvSpPr txBox="1"/>
          <p:nvPr/>
        </p:nvSpPr>
        <p:spPr>
          <a:xfrm>
            <a:off x="5215745" y="3674673"/>
            <a:ext cx="1302013" cy="1169551"/>
          </a:xfrm>
          <a:prstGeom prst="rect">
            <a:avLst/>
          </a:prstGeom>
          <a:solidFill>
            <a:schemeClr val="bg1">
              <a:lumMod val="85000"/>
            </a:schemeClr>
          </a:solidFill>
        </p:spPr>
        <p:txBody>
          <a:bodyPr wrap="square" rtlCol="0">
            <a:spAutoFit/>
          </a:bodyPr>
          <a:lstStyle/>
          <a:p>
            <a:r>
              <a:rPr lang="en-GB" sz="1400" b="1" dirty="0">
                <a:latin typeface="Segoe UI Variable Text" pitchFamily="2" charset="0"/>
              </a:rPr>
              <a:t>Content</a:t>
            </a:r>
          </a:p>
          <a:p>
            <a:r>
              <a:rPr lang="en-GB" sz="1400" dirty="0">
                <a:latin typeface="Segoe UI Variable Text" pitchFamily="2" charset="0"/>
              </a:rPr>
              <a:t>Messages displayed in the output boxes.</a:t>
            </a:r>
          </a:p>
        </p:txBody>
      </p:sp>
      <p:sp>
        <p:nvSpPr>
          <p:cNvPr id="16" name="TextBox 15">
            <a:extLst>
              <a:ext uri="{FF2B5EF4-FFF2-40B4-BE49-F238E27FC236}">
                <a16:creationId xmlns:a16="http://schemas.microsoft.com/office/drawing/2014/main" id="{EF2C386C-9673-4A99-8F50-C02E4C092FAE}"/>
              </a:ext>
            </a:extLst>
          </p:cNvPr>
          <p:cNvSpPr txBox="1"/>
          <p:nvPr/>
        </p:nvSpPr>
        <p:spPr>
          <a:xfrm>
            <a:off x="5222758" y="5282314"/>
            <a:ext cx="2060544" cy="738664"/>
          </a:xfrm>
          <a:prstGeom prst="rect">
            <a:avLst/>
          </a:prstGeom>
          <a:solidFill>
            <a:schemeClr val="bg1">
              <a:lumMod val="85000"/>
            </a:schemeClr>
          </a:solidFill>
        </p:spPr>
        <p:txBody>
          <a:bodyPr wrap="square" rtlCol="0">
            <a:spAutoFit/>
          </a:bodyPr>
          <a:lstStyle/>
          <a:p>
            <a:r>
              <a:rPr lang="en-GB" sz="1400" b="1" dirty="0">
                <a:latin typeface="Segoe UI Variable Text" pitchFamily="2" charset="0"/>
              </a:rPr>
              <a:t>Content</a:t>
            </a:r>
          </a:p>
          <a:p>
            <a:r>
              <a:rPr lang="en-GB" sz="1400" dirty="0">
                <a:latin typeface="Segoe UI Variable Text" pitchFamily="2" charset="0"/>
              </a:rPr>
              <a:t>All symbols show content.</a:t>
            </a:r>
          </a:p>
        </p:txBody>
      </p:sp>
    </p:spTree>
    <p:extLst>
      <p:ext uri="{BB962C8B-B14F-4D97-AF65-F5344CB8AC3E}">
        <p14:creationId xmlns:p14="http://schemas.microsoft.com/office/powerpoint/2010/main" val="1466181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BD77A5-E7D4-09FD-B286-197FFDF86CBF}"/>
              </a:ext>
            </a:extLst>
          </p:cNvPr>
          <p:cNvSpPr/>
          <p:nvPr/>
        </p:nvSpPr>
        <p:spPr>
          <a:xfrm>
            <a:off x="0" y="377190"/>
            <a:ext cx="4994910" cy="51435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Segoe UI Black" panose="020B0A02040204020203" pitchFamily="34" charset="0"/>
                <a:ea typeface="Segoe UI Black" panose="020B0A02040204020203" pitchFamily="34" charset="0"/>
              </a:rPr>
              <a:t>Main task</a:t>
            </a:r>
          </a:p>
        </p:txBody>
      </p:sp>
      <p:sp>
        <p:nvSpPr>
          <p:cNvPr id="3" name="TextBox 2">
            <a:extLst>
              <a:ext uri="{FF2B5EF4-FFF2-40B4-BE49-F238E27FC236}">
                <a16:creationId xmlns:a16="http://schemas.microsoft.com/office/drawing/2014/main" id="{DFDED51B-CFDF-F311-69E9-A87F6D4E0AB9}"/>
              </a:ext>
            </a:extLst>
          </p:cNvPr>
          <p:cNvSpPr txBox="1"/>
          <p:nvPr/>
        </p:nvSpPr>
        <p:spPr>
          <a:xfrm>
            <a:off x="182880" y="1294180"/>
            <a:ext cx="7075170" cy="369332"/>
          </a:xfrm>
          <a:prstGeom prst="rect">
            <a:avLst/>
          </a:prstGeom>
          <a:noFill/>
        </p:spPr>
        <p:txBody>
          <a:bodyPr wrap="square">
            <a:spAutoFit/>
          </a:bodyPr>
          <a:lstStyle/>
          <a:p>
            <a:r>
              <a:rPr lang="en-GB" dirty="0">
                <a:latin typeface="Segoe UI Variable Text" pitchFamily="2" charset="0"/>
              </a:rPr>
              <a:t>Complete the </a:t>
            </a:r>
            <a:r>
              <a:rPr lang="en-GB" b="1" dirty="0">
                <a:latin typeface="Segoe UI Variable Text" pitchFamily="2" charset="0"/>
              </a:rPr>
              <a:t>Lesson 1: Flow charts (Workbook)</a:t>
            </a:r>
          </a:p>
        </p:txBody>
      </p:sp>
    </p:spTree>
    <p:extLst>
      <p:ext uri="{BB962C8B-B14F-4D97-AF65-F5344CB8AC3E}">
        <p14:creationId xmlns:p14="http://schemas.microsoft.com/office/powerpoint/2010/main" val="2099380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7038A8-D3E9-CF08-7DDA-7C32352A6E3F}"/>
              </a:ext>
            </a:extLst>
          </p:cNvPr>
          <p:cNvSpPr/>
          <p:nvPr/>
        </p:nvSpPr>
        <p:spPr>
          <a:xfrm>
            <a:off x="786809" y="446566"/>
            <a:ext cx="10664456" cy="5539563"/>
          </a:xfrm>
          <a:prstGeom prst="rect">
            <a:avLst/>
          </a:prstGeom>
          <a:solidFill>
            <a:schemeClr val="bg1">
              <a:alpha val="94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ack text with a black arrow&#10;&#10;Description automatically generated">
            <a:extLst>
              <a:ext uri="{FF2B5EF4-FFF2-40B4-BE49-F238E27FC236}">
                <a16:creationId xmlns:a16="http://schemas.microsoft.com/office/drawing/2014/main" id="{5F839C1A-3872-520C-B5E6-FEC494F848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7648" y="578125"/>
            <a:ext cx="1748446" cy="922305"/>
          </a:xfrm>
          <a:prstGeom prst="rect">
            <a:avLst/>
          </a:prstGeom>
        </p:spPr>
      </p:pic>
      <p:sp>
        <p:nvSpPr>
          <p:cNvPr id="4" name="TextBox 3">
            <a:extLst>
              <a:ext uri="{FF2B5EF4-FFF2-40B4-BE49-F238E27FC236}">
                <a16:creationId xmlns:a16="http://schemas.microsoft.com/office/drawing/2014/main" id="{F353EF3A-BFFF-4626-C5C6-9535B775064E}"/>
              </a:ext>
            </a:extLst>
          </p:cNvPr>
          <p:cNvSpPr txBox="1"/>
          <p:nvPr/>
        </p:nvSpPr>
        <p:spPr>
          <a:xfrm>
            <a:off x="1125279" y="751794"/>
            <a:ext cx="9941442" cy="501772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7000"/>
              </a:lnSpc>
              <a:spcAft>
                <a:spcPts val="800"/>
              </a:spcAft>
            </a:pPr>
            <a:r>
              <a:rPr lang="en-GB" b="1" kern="100" dirty="0">
                <a:effectLst/>
                <a:latin typeface="Aptos" panose="020B0004020202020204" pitchFamily="34" charset="0"/>
                <a:ea typeface="Aptos" panose="020B0004020202020204" pitchFamily="34" charset="0"/>
                <a:cs typeface="Times New Roman" panose="02020603050405020304" pitchFamily="18" charset="0"/>
              </a:rPr>
              <a:t>Terms of Use: Copyright Notice</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 SIMPLY TEACH 2025</a:t>
            </a:r>
          </a:p>
          <a:p>
            <a:pPr>
              <a:lnSpc>
                <a:spcPct val="107000"/>
              </a:lnSpc>
              <a:spcAft>
                <a:spcPts val="800"/>
              </a:spcAft>
            </a:pP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These Terms of Use govern the use of any material, content, or intellectual property provided by Simply Teach. By accessing or using the Material provided by Simply Teach, you agree to be bound by these Terms of Use.</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Copyright Notice: All Material provided by Simply Teach is protected by copyright laws. All rights are reserved by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Non-Redistribution: You may not redistribute, reproduce, republish, transmit, distribute, or otherwise use the Material provided by Simply Teach without prior written permission from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 Public Domain Usage: The Material provided by Simply Teach is not released into the public domain. You may not use, modify, or distribute the Material in any way that would place it in the public domain.</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Intellectual Property Rights: All intellectual property rights in the Material, including but not limited to copyrights, trademarks, patents, and trade secrets, belong to Simply Teach. You agree not to infringe upon these rights in any way.</a:t>
            </a:r>
          </a:p>
          <a:p>
            <a:pPr marL="457200">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Contact Information: If you have any questions about these Terms of Use, please contact Simply Teach</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By accessing or using the Material provided by Simply Teach, you acknowledge that you have read, understood, and agree to be bound by these Terms of Use. If you do not agree to these terms, you may not access or use the Material.</a:t>
            </a:r>
          </a:p>
        </p:txBody>
      </p:sp>
    </p:spTree>
    <p:extLst>
      <p:ext uri="{BB962C8B-B14F-4D97-AF65-F5344CB8AC3E}">
        <p14:creationId xmlns:p14="http://schemas.microsoft.com/office/powerpoint/2010/main" val="1208199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436</TotalTime>
  <Words>792</Words>
  <Application>Microsoft Office PowerPoint</Application>
  <PresentationFormat>Widescreen</PresentationFormat>
  <Paragraphs>115</Paragraphs>
  <Slides>7</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Aptos</vt:lpstr>
      <vt:lpstr>Aptos Display</vt:lpstr>
      <vt:lpstr>Arial</vt:lpstr>
      <vt:lpstr>Segoe UI Black</vt:lpstr>
      <vt:lpstr>Segoe UI Variable Display Semib</vt:lpstr>
      <vt:lpstr>Segoe UI Variable Text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Corbett, DC (Staff, Parks House)</dc:creator>
  <cp:lastModifiedBy>Simply Teach</cp:lastModifiedBy>
  <cp:revision>14</cp:revision>
  <dcterms:created xsi:type="dcterms:W3CDTF">2025-03-08T14:05:16Z</dcterms:created>
  <dcterms:modified xsi:type="dcterms:W3CDTF">2025-09-07T20:13:41Z</dcterms:modified>
</cp:coreProperties>
</file>